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76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E56C5D-FAF1-41AB-BA20-CD482E042D0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E16824D0-D0D0-4EF4-86A6-6B8D93C8425B}">
      <dgm:prSet/>
      <dgm:spPr/>
      <dgm:t>
        <a:bodyPr/>
        <a:lstStyle/>
        <a:p>
          <a:pPr rtl="0"/>
          <a:r>
            <a:rPr lang="en-US" dirty="0" err="1" smtClean="0">
              <a:latin typeface="Comic Sans MS" panose="030F0702030302020204" pitchFamily="66" charset="0"/>
            </a:rPr>
            <a:t>L'apertura</a:t>
          </a:r>
          <a:r>
            <a:rPr lang="en-US" dirty="0" smtClean="0">
              <a:latin typeface="Comic Sans MS" panose="030F0702030302020204" pitchFamily="66" charset="0"/>
            </a:rPr>
            <a:t> e la </a:t>
          </a:r>
          <a:r>
            <a:rPr lang="en-US" dirty="0" err="1" smtClean="0">
              <a:latin typeface="Comic Sans MS" panose="030F0702030302020204" pitchFamily="66" charset="0"/>
            </a:rPr>
            <a:t>trasparenza</a:t>
          </a:r>
          <a:r>
            <a:rPr lang="en-US" dirty="0" smtClean="0">
              <a:latin typeface="Comic Sans MS" panose="030F0702030302020204" pitchFamily="66" charset="0"/>
            </a:rPr>
            <a:t> </a:t>
          </a:r>
          <a:r>
            <a:rPr lang="en-US" dirty="0" err="1" smtClean="0">
              <a:latin typeface="Comic Sans MS" panose="030F0702030302020204" pitchFamily="66" charset="0"/>
            </a:rPr>
            <a:t>possono</a:t>
          </a:r>
          <a:r>
            <a:rPr lang="en-US" dirty="0" smtClean="0">
              <a:latin typeface="Comic Sans MS" panose="030F0702030302020204" pitchFamily="66" charset="0"/>
            </a:rPr>
            <a:t> </a:t>
          </a:r>
          <a:r>
            <a:rPr lang="en-US" dirty="0" err="1" smtClean="0">
              <a:latin typeface="Comic Sans MS" panose="030F0702030302020204" pitchFamily="66" charset="0"/>
            </a:rPr>
            <a:t>disincentivare</a:t>
          </a:r>
          <a:r>
            <a:rPr lang="en-US" dirty="0" smtClean="0">
              <a:latin typeface="Comic Sans MS" panose="030F0702030302020204" pitchFamily="66" charset="0"/>
            </a:rPr>
            <a:t> la </a:t>
          </a:r>
          <a:r>
            <a:rPr lang="en-US" dirty="0" err="1" smtClean="0">
              <a:latin typeface="Comic Sans MS" panose="030F0702030302020204" pitchFamily="66" charset="0"/>
            </a:rPr>
            <a:t>corruzione</a:t>
          </a:r>
          <a:r>
            <a:rPr lang="en-US" dirty="0" smtClean="0">
              <a:latin typeface="Comic Sans MS" panose="030F0702030302020204" pitchFamily="66" charset="0"/>
            </a:rPr>
            <a:t> e </a:t>
          </a:r>
          <a:r>
            <a:rPr lang="en-US" dirty="0" err="1" smtClean="0">
              <a:latin typeface="Comic Sans MS" panose="030F0702030302020204" pitchFamily="66" charset="0"/>
            </a:rPr>
            <a:t>possono</a:t>
          </a:r>
          <a:r>
            <a:rPr lang="en-US" dirty="0" smtClean="0">
              <a:latin typeface="Comic Sans MS" panose="030F0702030302020204" pitchFamily="66" charset="0"/>
            </a:rPr>
            <a:t> </a:t>
          </a:r>
          <a:r>
            <a:rPr lang="en-US" dirty="0" err="1" smtClean="0">
              <a:latin typeface="Comic Sans MS" panose="030F0702030302020204" pitchFamily="66" charset="0"/>
            </a:rPr>
            <a:t>contribuire</a:t>
          </a:r>
          <a:r>
            <a:rPr lang="en-US" dirty="0" smtClean="0">
              <a:latin typeface="Comic Sans MS" panose="030F0702030302020204" pitchFamily="66" charset="0"/>
            </a:rPr>
            <a:t>  a </a:t>
          </a:r>
          <a:r>
            <a:rPr lang="en-US" dirty="0" err="1" smtClean="0">
              <a:latin typeface="Comic Sans MS" panose="030F0702030302020204" pitchFamily="66" charset="0"/>
            </a:rPr>
            <a:t>portare</a:t>
          </a:r>
          <a:r>
            <a:rPr lang="en-US" dirty="0" smtClean="0">
              <a:latin typeface="Comic Sans MS" panose="030F0702030302020204" pitchFamily="66" charset="0"/>
            </a:rPr>
            <a:t> </a:t>
          </a:r>
          <a:r>
            <a:rPr lang="en-US" dirty="0" err="1" smtClean="0">
              <a:latin typeface="Comic Sans MS" panose="030F0702030302020204" pitchFamily="66" charset="0"/>
            </a:rPr>
            <a:t>alla</a:t>
          </a:r>
          <a:r>
            <a:rPr lang="en-US" dirty="0" smtClean="0">
              <a:latin typeface="Comic Sans MS" panose="030F0702030302020204" pitchFamily="66" charset="0"/>
            </a:rPr>
            <a:t> </a:t>
          </a:r>
          <a:r>
            <a:rPr lang="en-US" dirty="0" err="1" smtClean="0">
              <a:latin typeface="Comic Sans MS" panose="030F0702030302020204" pitchFamily="66" charset="0"/>
            </a:rPr>
            <a:t>luce</a:t>
          </a:r>
          <a:r>
            <a:rPr lang="en-US" dirty="0" smtClean="0">
              <a:latin typeface="Comic Sans MS" panose="030F0702030302020204" pitchFamily="66" charset="0"/>
            </a:rPr>
            <a:t> le </a:t>
          </a:r>
          <a:r>
            <a:rPr lang="en-US" dirty="0" err="1" smtClean="0">
              <a:latin typeface="Comic Sans MS" panose="030F0702030302020204" pitchFamily="66" charset="0"/>
            </a:rPr>
            <a:t>trasgressioni</a:t>
          </a:r>
          <a:r>
            <a:rPr lang="en-US" dirty="0" smtClean="0">
              <a:latin typeface="Comic Sans MS" panose="030F0702030302020204" pitchFamily="66" charset="0"/>
            </a:rPr>
            <a:t>  </a:t>
          </a:r>
          <a:r>
            <a:rPr lang="en-US" dirty="0" err="1" smtClean="0">
              <a:latin typeface="Comic Sans MS" panose="030F0702030302020204" pitchFamily="66" charset="0"/>
            </a:rPr>
            <a:t>quando</a:t>
          </a:r>
          <a:r>
            <a:rPr lang="en-US" dirty="0" smtClean="0">
              <a:latin typeface="Comic Sans MS" panose="030F0702030302020204" pitchFamily="66" charset="0"/>
            </a:rPr>
            <a:t>  </a:t>
          </a:r>
          <a:r>
            <a:rPr lang="en-US" dirty="0" err="1" smtClean="0">
              <a:latin typeface="Comic Sans MS" panose="030F0702030302020204" pitchFamily="66" charset="0"/>
            </a:rPr>
            <a:t>si</a:t>
          </a:r>
          <a:r>
            <a:rPr lang="en-US" dirty="0" smtClean="0">
              <a:latin typeface="Comic Sans MS" panose="030F0702030302020204" pitchFamily="66" charset="0"/>
            </a:rPr>
            <a:t>  </a:t>
          </a:r>
          <a:r>
            <a:rPr lang="en-US" dirty="0" err="1" smtClean="0">
              <a:latin typeface="Comic Sans MS" panose="030F0702030302020204" pitchFamily="66" charset="0"/>
            </a:rPr>
            <a:t>verificano</a:t>
          </a:r>
          <a:endParaRPr lang="it-IT" dirty="0">
            <a:latin typeface="Comic Sans MS" panose="030F0702030302020204" pitchFamily="66" charset="0"/>
          </a:endParaRPr>
        </a:p>
      </dgm:t>
    </dgm:pt>
    <dgm:pt modelId="{154A8F90-EB08-481D-9B5C-38B8051A5EE8}" type="parTrans" cxnId="{45805B8F-DFD8-4C5D-8992-C5822E1400FD}">
      <dgm:prSet/>
      <dgm:spPr/>
      <dgm:t>
        <a:bodyPr/>
        <a:lstStyle/>
        <a:p>
          <a:endParaRPr lang="it-IT"/>
        </a:p>
      </dgm:t>
    </dgm:pt>
    <dgm:pt modelId="{0F05AAD8-B1F1-45E8-98B8-4E3E62E74665}" type="sibTrans" cxnId="{45805B8F-DFD8-4C5D-8992-C5822E1400FD}">
      <dgm:prSet/>
      <dgm:spPr/>
      <dgm:t>
        <a:bodyPr/>
        <a:lstStyle/>
        <a:p>
          <a:endParaRPr lang="it-IT"/>
        </a:p>
      </dgm:t>
    </dgm:pt>
    <dgm:pt modelId="{A8698E4F-1E00-4729-9811-20813A23DEFE}" type="pres">
      <dgm:prSet presAssocID="{A0E56C5D-FAF1-41AB-BA20-CD482E042D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27D8CD1A-9C01-4AA5-AFAB-FA51BF1FE6D3}" type="pres">
      <dgm:prSet presAssocID="{E16824D0-D0D0-4EF4-86A6-6B8D93C8425B}" presName="hierRoot1" presStyleCnt="0">
        <dgm:presLayoutVars>
          <dgm:hierBranch val="init"/>
        </dgm:presLayoutVars>
      </dgm:prSet>
      <dgm:spPr/>
    </dgm:pt>
    <dgm:pt modelId="{CECF1B83-6BB3-4546-9C49-FB703C4C7CAC}" type="pres">
      <dgm:prSet presAssocID="{E16824D0-D0D0-4EF4-86A6-6B8D93C8425B}" presName="rootComposite1" presStyleCnt="0"/>
      <dgm:spPr/>
    </dgm:pt>
    <dgm:pt modelId="{2EE797AA-33FF-4B45-94CE-A359CAB25B2F}" type="pres">
      <dgm:prSet presAssocID="{E16824D0-D0D0-4EF4-86A6-6B8D93C8425B}" presName="rootText1" presStyleLbl="node0" presStyleIdx="0" presStyleCnt="1" custLinFactNeighborX="1738" custLinFactNeighborY="1599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FCA0420-8C2D-4584-81B5-DD5DF64BCFB6}" type="pres">
      <dgm:prSet presAssocID="{E16824D0-D0D0-4EF4-86A6-6B8D93C8425B}" presName="rootConnector1" presStyleLbl="node1" presStyleIdx="0" presStyleCnt="0"/>
      <dgm:spPr/>
      <dgm:t>
        <a:bodyPr/>
        <a:lstStyle/>
        <a:p>
          <a:endParaRPr lang="it-IT"/>
        </a:p>
      </dgm:t>
    </dgm:pt>
    <dgm:pt modelId="{53A237ED-53AF-4C81-B268-E7A4F34E1561}" type="pres">
      <dgm:prSet presAssocID="{E16824D0-D0D0-4EF4-86A6-6B8D93C8425B}" presName="hierChild2" presStyleCnt="0"/>
      <dgm:spPr/>
    </dgm:pt>
    <dgm:pt modelId="{D27B0F7E-133B-4BD1-B57F-410D27523D1F}" type="pres">
      <dgm:prSet presAssocID="{E16824D0-D0D0-4EF4-86A6-6B8D93C8425B}" presName="hierChild3" presStyleCnt="0"/>
      <dgm:spPr/>
    </dgm:pt>
  </dgm:ptLst>
  <dgm:cxnLst>
    <dgm:cxn modelId="{8A2586EB-F41C-427C-8155-8BD50EA8C8FD}" type="presOf" srcId="{E16824D0-D0D0-4EF4-86A6-6B8D93C8425B}" destId="{CFCA0420-8C2D-4584-81B5-DD5DF64BCFB6}" srcOrd="1" destOrd="0" presId="urn:microsoft.com/office/officeart/2005/8/layout/orgChart1"/>
    <dgm:cxn modelId="{45805B8F-DFD8-4C5D-8992-C5822E1400FD}" srcId="{A0E56C5D-FAF1-41AB-BA20-CD482E042D01}" destId="{E16824D0-D0D0-4EF4-86A6-6B8D93C8425B}" srcOrd="0" destOrd="0" parTransId="{154A8F90-EB08-481D-9B5C-38B8051A5EE8}" sibTransId="{0F05AAD8-B1F1-45E8-98B8-4E3E62E74665}"/>
    <dgm:cxn modelId="{8086439A-EFA4-4468-8F47-96B135D8806E}" type="presOf" srcId="{E16824D0-D0D0-4EF4-86A6-6B8D93C8425B}" destId="{2EE797AA-33FF-4B45-94CE-A359CAB25B2F}" srcOrd="0" destOrd="0" presId="urn:microsoft.com/office/officeart/2005/8/layout/orgChart1"/>
    <dgm:cxn modelId="{B3B09C92-B85C-45F4-8906-F61B696B026E}" type="presOf" srcId="{A0E56C5D-FAF1-41AB-BA20-CD482E042D01}" destId="{A8698E4F-1E00-4729-9811-20813A23DEFE}" srcOrd="0" destOrd="0" presId="urn:microsoft.com/office/officeart/2005/8/layout/orgChart1"/>
    <dgm:cxn modelId="{BB5FD7F1-DEB1-4FCD-88EB-868456029FFB}" type="presParOf" srcId="{A8698E4F-1E00-4729-9811-20813A23DEFE}" destId="{27D8CD1A-9C01-4AA5-AFAB-FA51BF1FE6D3}" srcOrd="0" destOrd="0" presId="urn:microsoft.com/office/officeart/2005/8/layout/orgChart1"/>
    <dgm:cxn modelId="{CC13FC68-6B06-42A9-B877-E3A5CD4F28B3}" type="presParOf" srcId="{27D8CD1A-9C01-4AA5-AFAB-FA51BF1FE6D3}" destId="{CECF1B83-6BB3-4546-9C49-FB703C4C7CAC}" srcOrd="0" destOrd="0" presId="urn:microsoft.com/office/officeart/2005/8/layout/orgChart1"/>
    <dgm:cxn modelId="{C196F572-EEF0-4DC1-9E1E-538604F8DFE8}" type="presParOf" srcId="{CECF1B83-6BB3-4546-9C49-FB703C4C7CAC}" destId="{2EE797AA-33FF-4B45-94CE-A359CAB25B2F}" srcOrd="0" destOrd="0" presId="urn:microsoft.com/office/officeart/2005/8/layout/orgChart1"/>
    <dgm:cxn modelId="{A0A789C1-909B-4327-B863-D1C2EE5B8476}" type="presParOf" srcId="{CECF1B83-6BB3-4546-9C49-FB703C4C7CAC}" destId="{CFCA0420-8C2D-4584-81B5-DD5DF64BCFB6}" srcOrd="1" destOrd="0" presId="urn:microsoft.com/office/officeart/2005/8/layout/orgChart1"/>
    <dgm:cxn modelId="{AEFD68D7-D0CD-46E7-9FB6-1AE8E47D2BCE}" type="presParOf" srcId="{27D8CD1A-9C01-4AA5-AFAB-FA51BF1FE6D3}" destId="{53A237ED-53AF-4C81-B268-E7A4F34E1561}" srcOrd="1" destOrd="0" presId="urn:microsoft.com/office/officeart/2005/8/layout/orgChart1"/>
    <dgm:cxn modelId="{D30847BB-9DC8-4502-BAB5-0CB4DAE9F082}" type="presParOf" srcId="{27D8CD1A-9C01-4AA5-AFAB-FA51BF1FE6D3}" destId="{D27B0F7E-133B-4BD1-B57F-410D27523D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797AA-33FF-4B45-94CE-A359CAB25B2F}">
      <dsp:nvSpPr>
        <dsp:cNvPr id="0" name=""/>
        <dsp:cNvSpPr/>
      </dsp:nvSpPr>
      <dsp:spPr>
        <a:xfrm>
          <a:off x="2009" y="412167"/>
          <a:ext cx="8227590" cy="41137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>
              <a:latin typeface="Comic Sans MS" panose="030F0702030302020204" pitchFamily="66" charset="0"/>
            </a:rPr>
            <a:t>L'apertura</a:t>
          </a:r>
          <a:r>
            <a:rPr lang="en-US" sz="4200" kern="1200" dirty="0" smtClean="0">
              <a:latin typeface="Comic Sans MS" panose="030F0702030302020204" pitchFamily="66" charset="0"/>
            </a:rPr>
            <a:t> e la </a:t>
          </a:r>
          <a:r>
            <a:rPr lang="en-US" sz="4200" kern="1200" dirty="0" err="1" smtClean="0">
              <a:latin typeface="Comic Sans MS" panose="030F0702030302020204" pitchFamily="66" charset="0"/>
            </a:rPr>
            <a:t>trasparenza</a:t>
          </a:r>
          <a:r>
            <a:rPr lang="en-US" sz="4200" kern="1200" dirty="0" smtClean="0">
              <a:latin typeface="Comic Sans MS" panose="030F0702030302020204" pitchFamily="66" charset="0"/>
            </a:rPr>
            <a:t> </a:t>
          </a:r>
          <a:r>
            <a:rPr lang="en-US" sz="4200" kern="1200" dirty="0" err="1" smtClean="0">
              <a:latin typeface="Comic Sans MS" panose="030F0702030302020204" pitchFamily="66" charset="0"/>
            </a:rPr>
            <a:t>possono</a:t>
          </a:r>
          <a:r>
            <a:rPr lang="en-US" sz="4200" kern="1200" dirty="0" smtClean="0">
              <a:latin typeface="Comic Sans MS" panose="030F0702030302020204" pitchFamily="66" charset="0"/>
            </a:rPr>
            <a:t> </a:t>
          </a:r>
          <a:r>
            <a:rPr lang="en-US" sz="4200" kern="1200" dirty="0" err="1" smtClean="0">
              <a:latin typeface="Comic Sans MS" panose="030F0702030302020204" pitchFamily="66" charset="0"/>
            </a:rPr>
            <a:t>disincentivare</a:t>
          </a:r>
          <a:r>
            <a:rPr lang="en-US" sz="4200" kern="1200" dirty="0" smtClean="0">
              <a:latin typeface="Comic Sans MS" panose="030F0702030302020204" pitchFamily="66" charset="0"/>
            </a:rPr>
            <a:t> la </a:t>
          </a:r>
          <a:r>
            <a:rPr lang="en-US" sz="4200" kern="1200" dirty="0" err="1" smtClean="0">
              <a:latin typeface="Comic Sans MS" panose="030F0702030302020204" pitchFamily="66" charset="0"/>
            </a:rPr>
            <a:t>corruzione</a:t>
          </a:r>
          <a:r>
            <a:rPr lang="en-US" sz="4200" kern="1200" dirty="0" smtClean="0">
              <a:latin typeface="Comic Sans MS" panose="030F0702030302020204" pitchFamily="66" charset="0"/>
            </a:rPr>
            <a:t> e </a:t>
          </a:r>
          <a:r>
            <a:rPr lang="en-US" sz="4200" kern="1200" dirty="0" err="1" smtClean="0">
              <a:latin typeface="Comic Sans MS" panose="030F0702030302020204" pitchFamily="66" charset="0"/>
            </a:rPr>
            <a:t>possono</a:t>
          </a:r>
          <a:r>
            <a:rPr lang="en-US" sz="4200" kern="1200" dirty="0" smtClean="0">
              <a:latin typeface="Comic Sans MS" panose="030F0702030302020204" pitchFamily="66" charset="0"/>
            </a:rPr>
            <a:t> </a:t>
          </a:r>
          <a:r>
            <a:rPr lang="en-US" sz="4200" kern="1200" dirty="0" err="1" smtClean="0">
              <a:latin typeface="Comic Sans MS" panose="030F0702030302020204" pitchFamily="66" charset="0"/>
            </a:rPr>
            <a:t>contribuire</a:t>
          </a:r>
          <a:r>
            <a:rPr lang="en-US" sz="4200" kern="1200" dirty="0" smtClean="0">
              <a:latin typeface="Comic Sans MS" panose="030F0702030302020204" pitchFamily="66" charset="0"/>
            </a:rPr>
            <a:t>  a </a:t>
          </a:r>
          <a:r>
            <a:rPr lang="en-US" sz="4200" kern="1200" dirty="0" err="1" smtClean="0">
              <a:latin typeface="Comic Sans MS" panose="030F0702030302020204" pitchFamily="66" charset="0"/>
            </a:rPr>
            <a:t>portare</a:t>
          </a:r>
          <a:r>
            <a:rPr lang="en-US" sz="4200" kern="1200" dirty="0" smtClean="0">
              <a:latin typeface="Comic Sans MS" panose="030F0702030302020204" pitchFamily="66" charset="0"/>
            </a:rPr>
            <a:t> </a:t>
          </a:r>
          <a:r>
            <a:rPr lang="en-US" sz="4200" kern="1200" dirty="0" err="1" smtClean="0">
              <a:latin typeface="Comic Sans MS" panose="030F0702030302020204" pitchFamily="66" charset="0"/>
            </a:rPr>
            <a:t>alla</a:t>
          </a:r>
          <a:r>
            <a:rPr lang="en-US" sz="4200" kern="1200" dirty="0" smtClean="0">
              <a:latin typeface="Comic Sans MS" panose="030F0702030302020204" pitchFamily="66" charset="0"/>
            </a:rPr>
            <a:t> </a:t>
          </a:r>
          <a:r>
            <a:rPr lang="en-US" sz="4200" kern="1200" dirty="0" err="1" smtClean="0">
              <a:latin typeface="Comic Sans MS" panose="030F0702030302020204" pitchFamily="66" charset="0"/>
            </a:rPr>
            <a:t>luce</a:t>
          </a:r>
          <a:r>
            <a:rPr lang="en-US" sz="4200" kern="1200" dirty="0" smtClean="0">
              <a:latin typeface="Comic Sans MS" panose="030F0702030302020204" pitchFamily="66" charset="0"/>
            </a:rPr>
            <a:t> le </a:t>
          </a:r>
          <a:r>
            <a:rPr lang="en-US" sz="4200" kern="1200" dirty="0" err="1" smtClean="0">
              <a:latin typeface="Comic Sans MS" panose="030F0702030302020204" pitchFamily="66" charset="0"/>
            </a:rPr>
            <a:t>trasgressioni</a:t>
          </a:r>
          <a:r>
            <a:rPr lang="en-US" sz="4200" kern="1200" dirty="0" smtClean="0">
              <a:latin typeface="Comic Sans MS" panose="030F0702030302020204" pitchFamily="66" charset="0"/>
            </a:rPr>
            <a:t>  </a:t>
          </a:r>
          <a:r>
            <a:rPr lang="en-US" sz="4200" kern="1200" dirty="0" err="1" smtClean="0">
              <a:latin typeface="Comic Sans MS" panose="030F0702030302020204" pitchFamily="66" charset="0"/>
            </a:rPr>
            <a:t>quando</a:t>
          </a:r>
          <a:r>
            <a:rPr lang="en-US" sz="4200" kern="1200" dirty="0" smtClean="0">
              <a:latin typeface="Comic Sans MS" panose="030F0702030302020204" pitchFamily="66" charset="0"/>
            </a:rPr>
            <a:t>  </a:t>
          </a:r>
          <a:r>
            <a:rPr lang="en-US" sz="4200" kern="1200" dirty="0" err="1" smtClean="0">
              <a:latin typeface="Comic Sans MS" panose="030F0702030302020204" pitchFamily="66" charset="0"/>
            </a:rPr>
            <a:t>si</a:t>
          </a:r>
          <a:r>
            <a:rPr lang="en-US" sz="4200" kern="1200" dirty="0" smtClean="0">
              <a:latin typeface="Comic Sans MS" panose="030F0702030302020204" pitchFamily="66" charset="0"/>
            </a:rPr>
            <a:t>  </a:t>
          </a:r>
          <a:r>
            <a:rPr lang="en-US" sz="4200" kern="1200" dirty="0" err="1" smtClean="0">
              <a:latin typeface="Comic Sans MS" panose="030F0702030302020204" pitchFamily="66" charset="0"/>
            </a:rPr>
            <a:t>verificano</a:t>
          </a:r>
          <a:endParaRPr lang="it-IT" sz="4200" kern="1200" dirty="0">
            <a:latin typeface="Comic Sans MS" panose="030F0702030302020204" pitchFamily="66" charset="0"/>
          </a:endParaRPr>
        </a:p>
      </dsp:txBody>
      <dsp:txXfrm>
        <a:off x="2009" y="412167"/>
        <a:ext cx="8227590" cy="4113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2F04-C6DB-40E6-92CE-C210E6C2F805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EBE2-CD0F-47A3-9958-D71C3ABBBA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00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2F04-C6DB-40E6-92CE-C210E6C2F805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EBE2-CD0F-47A3-9958-D71C3ABBBA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35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2F04-C6DB-40E6-92CE-C210E6C2F805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EBE2-CD0F-47A3-9958-D71C3ABBBA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93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2F04-C6DB-40E6-92CE-C210E6C2F805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EBE2-CD0F-47A3-9958-D71C3ABBBA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77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2F04-C6DB-40E6-92CE-C210E6C2F805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EBE2-CD0F-47A3-9958-D71C3ABBBA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1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2F04-C6DB-40E6-92CE-C210E6C2F805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EBE2-CD0F-47A3-9958-D71C3ABBBA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04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2F04-C6DB-40E6-92CE-C210E6C2F805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EBE2-CD0F-47A3-9958-D71C3ABBBA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60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2F04-C6DB-40E6-92CE-C210E6C2F805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EBE2-CD0F-47A3-9958-D71C3ABBBA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78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2F04-C6DB-40E6-92CE-C210E6C2F805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EBE2-CD0F-47A3-9958-D71C3ABBBA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27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2F04-C6DB-40E6-92CE-C210E6C2F805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EBE2-CD0F-47A3-9958-D71C3ABBBA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38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2F04-C6DB-40E6-92CE-C210E6C2F805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EBE2-CD0F-47A3-9958-D71C3ABBBA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64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42F04-C6DB-40E6-92CE-C210E6C2F805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FEBE2-CD0F-47A3-9958-D71C3ABBBA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804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b="1" dirty="0"/>
              <a:t>Il Parlamento europeo commissiona periodicamente studi sullo stato dell'opinione pubblica nei Paesi membri. In tal modo si sforza di cogliere meglio le percezioni e le attese dei cittadini in merito alle sue attività e a quelle dell'Unione europea nel suo insieme.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990661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6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2828836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Comic Sans MS" panose="030F0702030302020204" pitchFamily="66" charset="0"/>
              </a:rPr>
              <a:t>L’Italia</a:t>
            </a:r>
            <a:r>
              <a:rPr lang="en-US" sz="2400" dirty="0">
                <a:latin typeface="Comic Sans MS" panose="030F0702030302020204" pitchFamily="66" charset="0"/>
              </a:rPr>
              <a:t> ha </a:t>
            </a:r>
            <a:r>
              <a:rPr lang="en-US" sz="2400" dirty="0" err="1">
                <a:latin typeface="Comic Sans MS" panose="030F0702030302020204" pitchFamily="66" charset="0"/>
              </a:rPr>
              <a:t>ratificato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algn="just"/>
            <a:endParaRPr lang="en-US" sz="2400" dirty="0">
              <a:latin typeface="Comic Sans MS" panose="030F0702030302020204" pitchFamily="66" charset="0"/>
            </a:endParaRPr>
          </a:p>
          <a:p>
            <a:pPr algn="just"/>
            <a:r>
              <a:rPr lang="en-US" sz="2400" dirty="0" smtClean="0">
                <a:latin typeface="Comic Sans MS" panose="030F0702030302020204" pitchFamily="66" charset="0"/>
              </a:rPr>
              <a:t>la </a:t>
            </a:r>
            <a:r>
              <a:rPr lang="en-US" sz="2400" dirty="0" err="1">
                <a:latin typeface="Comic Sans MS" panose="030F0702030302020204" pitchFamily="66" charset="0"/>
              </a:rPr>
              <a:t>convenzione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penale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sulla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corruzione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it-IT" sz="2400" dirty="0" smtClean="0">
                <a:latin typeface="Comic Sans MS" panose="030F0702030302020204" pitchFamily="66" charset="0"/>
              </a:rPr>
              <a:t>fatta </a:t>
            </a:r>
            <a:r>
              <a:rPr lang="it-IT" sz="2400" dirty="0">
                <a:latin typeface="Comic Sans MS" panose="030F0702030302020204" pitchFamily="66" charset="0"/>
              </a:rPr>
              <a:t>a Strasburgo il 27 gennaio </a:t>
            </a:r>
            <a:r>
              <a:rPr lang="it-IT" sz="2400" dirty="0" smtClean="0">
                <a:latin typeface="Comic Sans MS" panose="030F0702030302020204" pitchFamily="66" charset="0"/>
              </a:rPr>
              <a:t>1999 con Legge </a:t>
            </a:r>
            <a:r>
              <a:rPr lang="it-IT" sz="2400" dirty="0">
                <a:latin typeface="Comic Sans MS" panose="030F0702030302020204" pitchFamily="66" charset="0"/>
              </a:rPr>
              <a:t>28/06/2012 n° 110, G.U. </a:t>
            </a:r>
            <a:r>
              <a:rPr lang="it-IT" sz="2400" dirty="0" smtClean="0">
                <a:latin typeface="Comic Sans MS" panose="030F0702030302020204" pitchFamily="66" charset="0"/>
              </a:rPr>
              <a:t>26/07/2012</a:t>
            </a:r>
          </a:p>
          <a:p>
            <a:pPr algn="just"/>
            <a:endParaRPr lang="it-IT" sz="2400" dirty="0">
              <a:latin typeface="Comic Sans MS" panose="030F0702030302020204" pitchFamily="66" charset="0"/>
            </a:endParaRPr>
          </a:p>
          <a:p>
            <a:pPr algn="just"/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la </a:t>
            </a:r>
            <a:r>
              <a:rPr lang="en-US" sz="2400" dirty="0" err="1">
                <a:latin typeface="Comic Sans MS" panose="030F0702030302020204" pitchFamily="66" charset="0"/>
              </a:rPr>
              <a:t>convenzione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civile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sulla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corruzione</a:t>
            </a:r>
            <a:r>
              <a:rPr lang="en-US" sz="2400" dirty="0">
                <a:latin typeface="Comic Sans MS" panose="030F0702030302020204" pitchFamily="66" charset="0"/>
              </a:rPr>
              <a:t> del </a:t>
            </a:r>
            <a:r>
              <a:rPr lang="en-US" sz="2400" dirty="0" err="1">
                <a:latin typeface="Comic Sans MS" panose="030F0702030302020204" pitchFamily="66" charset="0"/>
              </a:rPr>
              <a:t>Consiglio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d’Europa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it-IT" sz="2400" dirty="0" smtClean="0">
                <a:latin typeface="Comic Sans MS" panose="030F0702030302020204" pitchFamily="66" charset="0"/>
              </a:rPr>
              <a:t>fatta </a:t>
            </a:r>
            <a:r>
              <a:rPr lang="it-IT" sz="2400" dirty="0">
                <a:latin typeface="Comic Sans MS" panose="030F0702030302020204" pitchFamily="66" charset="0"/>
              </a:rPr>
              <a:t>a Strasburgo il 4 novembre </a:t>
            </a:r>
            <a:r>
              <a:rPr lang="it-IT" sz="2400" dirty="0" smtClean="0">
                <a:latin typeface="Comic Sans MS" panose="030F0702030302020204" pitchFamily="66" charset="0"/>
              </a:rPr>
              <a:t>1999 con Legge </a:t>
            </a:r>
            <a:r>
              <a:rPr lang="it-IT" sz="2400" dirty="0">
                <a:latin typeface="Comic Sans MS" panose="030F0702030302020204" pitchFamily="66" charset="0"/>
              </a:rPr>
              <a:t>28 giugno 2012 , n. 112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712"/>
            <a:ext cx="151130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2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3861048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Comic Sans MS" panose="030F0702030302020204" pitchFamily="66" charset="0"/>
              </a:rPr>
              <a:t>Nel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quadro</a:t>
            </a:r>
            <a:r>
              <a:rPr lang="en-US" sz="2400" dirty="0">
                <a:latin typeface="Comic Sans MS" panose="030F0702030302020204" pitchFamily="66" charset="0"/>
              </a:rPr>
              <a:t> del </a:t>
            </a:r>
            <a:r>
              <a:rPr lang="en-US" sz="2400" dirty="0" err="1">
                <a:latin typeface="Comic Sans MS" panose="030F0702030302020204" pitchFamily="66" charset="0"/>
              </a:rPr>
              <a:t>semestre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europeo</a:t>
            </a:r>
            <a:r>
              <a:rPr lang="en-US" sz="2400" dirty="0">
                <a:latin typeface="Comic Sans MS" panose="030F0702030302020204" pitchFamily="66" charset="0"/>
              </a:rPr>
              <a:t> di </a:t>
            </a:r>
            <a:r>
              <a:rPr lang="en-US" sz="2400" dirty="0" err="1">
                <a:latin typeface="Comic Sans MS" panose="030F0702030302020204" pitchFamily="66" charset="0"/>
              </a:rPr>
              <a:t>coordinamento</a:t>
            </a:r>
            <a:r>
              <a:rPr lang="en-US" sz="2400" dirty="0">
                <a:latin typeface="Comic Sans MS" panose="030F0702030302020204" pitchFamily="66" charset="0"/>
              </a:rPr>
              <a:t> delle </a:t>
            </a:r>
            <a:r>
              <a:rPr lang="en-US" sz="2400" dirty="0" err="1">
                <a:latin typeface="Comic Sans MS" panose="030F0702030302020204" pitchFamily="66" charset="0"/>
              </a:rPr>
              <a:t>politiche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economiche</a:t>
            </a:r>
            <a:r>
              <a:rPr lang="en-US" sz="2400" dirty="0">
                <a:latin typeface="Comic Sans MS" panose="030F0702030302020204" pitchFamily="66" charset="0"/>
              </a:rPr>
              <a:t> del 2013, 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algn="just"/>
            <a:r>
              <a:rPr lang="en-US" sz="2400" dirty="0" smtClean="0">
                <a:latin typeface="Comic Sans MS" panose="030F0702030302020204" pitchFamily="66" charset="0"/>
              </a:rPr>
              <a:t>il </a:t>
            </a:r>
            <a:r>
              <a:rPr lang="en-US" sz="2400" dirty="0" err="1">
                <a:latin typeface="Comic Sans MS" panose="030F0702030302020204" pitchFamily="66" charset="0"/>
              </a:rPr>
              <a:t>Consiglio</a:t>
            </a:r>
            <a:r>
              <a:rPr lang="en-US" sz="2400" dirty="0">
                <a:latin typeface="Comic Sans MS" panose="030F0702030302020204" pitchFamily="66" charset="0"/>
              </a:rPr>
              <a:t> ha </a:t>
            </a:r>
            <a:r>
              <a:rPr lang="en-US" sz="2400" dirty="0" err="1">
                <a:latin typeface="Comic Sans MS" panose="030F0702030302020204" pitchFamily="66" charset="0"/>
              </a:rPr>
              <a:t>raccomandato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all’Italia</a:t>
            </a:r>
            <a:r>
              <a:rPr lang="en-US" sz="2400" dirty="0">
                <a:latin typeface="Comic Sans MS" panose="030F0702030302020204" pitchFamily="66" charset="0"/>
              </a:rPr>
              <a:t> di  </a:t>
            </a:r>
            <a:r>
              <a:rPr lang="en-US" sz="2400" dirty="0" err="1">
                <a:latin typeface="Comic Sans MS" panose="030F0702030302020204" pitchFamily="66" charset="0"/>
              </a:rPr>
              <a:t>rafforzare</a:t>
            </a:r>
            <a:r>
              <a:rPr lang="en-US" sz="2400" dirty="0">
                <a:latin typeface="Comic Sans MS" panose="030F0702030302020204" pitchFamily="66" charset="0"/>
              </a:rPr>
              <a:t> il </a:t>
            </a:r>
            <a:r>
              <a:rPr lang="en-US" sz="2400" dirty="0" err="1">
                <a:latin typeface="Comic Sans MS" panose="030F0702030302020204" pitchFamily="66" charset="0"/>
              </a:rPr>
              <a:t>quadro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giuridico</a:t>
            </a:r>
            <a:r>
              <a:rPr lang="en-US" sz="2400" dirty="0">
                <a:latin typeface="Comic Sans MS" panose="030F0702030302020204" pitchFamily="66" charset="0"/>
              </a:rPr>
              <a:t> di </a:t>
            </a:r>
            <a:r>
              <a:rPr lang="en-US" sz="2400" dirty="0" err="1">
                <a:latin typeface="Comic Sans MS" panose="030F0702030302020204" pitchFamily="66" charset="0"/>
              </a:rPr>
              <a:t>contrasto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della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corruzione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</a:rPr>
              <a:t>anche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rivedendo</a:t>
            </a:r>
            <a:r>
              <a:rPr lang="en-US" sz="2400" dirty="0">
                <a:latin typeface="Comic Sans MS" panose="030F0702030302020204" pitchFamily="66" charset="0"/>
              </a:rPr>
              <a:t> la </a:t>
            </a:r>
            <a:r>
              <a:rPr lang="en-US" sz="2400" dirty="0" err="1">
                <a:latin typeface="Comic Sans MS" panose="030F0702030302020204" pitchFamily="66" charset="0"/>
              </a:rPr>
              <a:t>normativa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sulla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prescrizione</a:t>
            </a:r>
            <a:endParaRPr lang="it-IT" sz="24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45" y="260648"/>
            <a:ext cx="44767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7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1859340"/>
            <a:ext cx="896448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Comic Sans MS" panose="030F0702030302020204" pitchFamily="66" charset="0"/>
              </a:rPr>
              <a:t>L’azione</a:t>
            </a:r>
            <a:r>
              <a:rPr lang="en-US" sz="2800" dirty="0">
                <a:latin typeface="Comic Sans MS" panose="030F0702030302020204" pitchFamily="66" charset="0"/>
              </a:rPr>
              <a:t> di </a:t>
            </a:r>
            <a:r>
              <a:rPr lang="en-US" sz="2800" dirty="0" err="1">
                <a:latin typeface="Comic Sans MS" panose="030F0702030302020204" pitchFamily="66" charset="0"/>
              </a:rPr>
              <a:t>contrasto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Comic Sans MS" panose="030F0702030302020204" pitchFamily="66" charset="0"/>
              </a:rPr>
              <a:t>l’accertamento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giudiziario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Comic Sans MS" panose="030F0702030302020204" pitchFamily="66" charset="0"/>
              </a:rPr>
              <a:t>l’azione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della</a:t>
            </a:r>
            <a:r>
              <a:rPr lang="en-US" sz="2800" dirty="0">
                <a:latin typeface="Comic Sans MS" panose="030F0702030302020204" pitchFamily="66" charset="0"/>
              </a:rPr>
              <a:t> Corte </a:t>
            </a:r>
            <a:r>
              <a:rPr lang="en-US" sz="2800" dirty="0" err="1">
                <a:latin typeface="Comic Sans MS" panose="030F0702030302020204" pitchFamily="66" charset="0"/>
              </a:rPr>
              <a:t>dei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conti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endParaRPr lang="en-US" dirty="0"/>
          </a:p>
          <a:p>
            <a:pPr algn="just"/>
            <a:r>
              <a:rPr lang="en-US" sz="2400" dirty="0" err="1" smtClean="0">
                <a:latin typeface="Comic Sans MS" panose="030F0702030302020204" pitchFamily="66" charset="0"/>
              </a:rPr>
              <a:t>sono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stati</a:t>
            </a:r>
            <a:r>
              <a:rPr lang="en-US" sz="2400" dirty="0">
                <a:latin typeface="Comic Sans MS" panose="030F0702030302020204" pitchFamily="66" charset="0"/>
              </a:rPr>
              <a:t> per molto tempo i </a:t>
            </a:r>
            <a:r>
              <a:rPr lang="en-US" sz="2400" dirty="0" err="1">
                <a:latin typeface="Comic Sans MS" panose="030F0702030302020204" pitchFamily="66" charset="0"/>
              </a:rPr>
              <a:t>cardini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dalla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politica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anticorruzione</a:t>
            </a:r>
            <a:r>
              <a:rPr lang="en-US" sz="2400" dirty="0">
                <a:latin typeface="Comic Sans MS" panose="030F0702030302020204" pitchFamily="66" charset="0"/>
              </a:rPr>
              <a:t> in Italia</a:t>
            </a:r>
            <a:r>
              <a:rPr lang="en-US" sz="2400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en-US" sz="2400" dirty="0" smtClean="0">
                <a:latin typeface="Comic Sans MS" panose="030F0702030302020204" pitchFamily="66" charset="0"/>
              </a:rPr>
              <a:t>La </a:t>
            </a:r>
            <a:r>
              <a:rPr lang="en-US" sz="2400" b="1" dirty="0">
                <a:latin typeface="Comic Sans MS" panose="030F0702030302020204" pitchFamily="66" charset="0"/>
              </a:rPr>
              <a:t>Corte </a:t>
            </a:r>
            <a:r>
              <a:rPr lang="en-US" sz="2400" b="1" dirty="0" err="1">
                <a:latin typeface="Comic Sans MS" panose="030F0702030302020204" pitchFamily="66" charset="0"/>
              </a:rPr>
              <a:t>dei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conti</a:t>
            </a:r>
            <a:r>
              <a:rPr lang="en-US" sz="2400" dirty="0">
                <a:latin typeface="Comic Sans MS" panose="030F0702030302020204" pitchFamily="66" charset="0"/>
              </a:rPr>
              <a:t>, in </a:t>
            </a:r>
            <a:r>
              <a:rPr lang="en-US" sz="2400" dirty="0" err="1">
                <a:latin typeface="Comic Sans MS" panose="030F0702030302020204" pitchFamily="66" charset="0"/>
              </a:rPr>
              <a:t>particolare</a:t>
            </a:r>
            <a:r>
              <a:rPr lang="en-US" sz="2400" dirty="0">
                <a:latin typeface="Comic Sans MS" panose="030F0702030302020204" pitchFamily="66" charset="0"/>
              </a:rPr>
              <a:t>, ha un </a:t>
            </a:r>
            <a:r>
              <a:rPr lang="en-US" sz="2400" dirty="0" err="1">
                <a:latin typeface="Comic Sans MS" panose="030F0702030302020204" pitchFamily="66" charset="0"/>
              </a:rPr>
              <a:t>ruolo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attivo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nell’attuazione</a:t>
            </a:r>
            <a:r>
              <a:rPr lang="en-US" sz="2400" dirty="0">
                <a:latin typeface="Comic Sans MS" panose="030F0702030302020204" pitchFamily="66" charset="0"/>
              </a:rPr>
              <a:t> delle </a:t>
            </a:r>
            <a:r>
              <a:rPr lang="en-US" sz="2400" dirty="0" err="1">
                <a:latin typeface="Comic Sans MS" panose="030F0702030302020204" pitchFamily="66" charset="0"/>
              </a:rPr>
              <a:t>politiche</a:t>
            </a:r>
            <a:r>
              <a:rPr lang="en-US" sz="2400" dirty="0">
                <a:latin typeface="Comic Sans MS" panose="030F0702030302020204" pitchFamily="66" charset="0"/>
              </a:rPr>
              <a:t> di </a:t>
            </a:r>
            <a:r>
              <a:rPr lang="en-US" sz="2400" dirty="0" err="1">
                <a:latin typeface="Comic Sans MS" panose="030F0702030302020204" pitchFamily="66" charset="0"/>
              </a:rPr>
              <a:t>lotta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alla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corruzione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</a:rPr>
              <a:t>anche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nel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quadro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della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nuova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legge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anticorruzione</a:t>
            </a:r>
            <a:r>
              <a:rPr lang="en-US" sz="2400" dirty="0">
                <a:latin typeface="Comic Sans MS" panose="030F0702030302020204" pitchFamily="66" charset="0"/>
              </a:rPr>
              <a:t>, grazie a </a:t>
            </a:r>
            <a:r>
              <a:rPr lang="en-US" sz="2400" dirty="0" err="1">
                <a:latin typeface="Comic Sans MS" panose="030F0702030302020204" pitchFamily="66" charset="0"/>
              </a:rPr>
              <a:t>un’efficace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attività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operativa</a:t>
            </a:r>
            <a:r>
              <a:rPr lang="en-US" sz="2400" dirty="0">
                <a:latin typeface="Comic Sans MS" panose="030F0702030302020204" pitchFamily="66" charset="0"/>
              </a:rPr>
              <a:t> di </a:t>
            </a:r>
            <a:r>
              <a:rPr lang="en-US" sz="2400" dirty="0" err="1">
                <a:latin typeface="Comic Sans MS" panose="030F0702030302020204" pitchFamily="66" charset="0"/>
              </a:rPr>
              <a:t>controllo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associata</a:t>
            </a:r>
            <a:r>
              <a:rPr lang="en-US" sz="2400" dirty="0">
                <a:latin typeface="Comic Sans MS" panose="030F0702030302020204" pitchFamily="66" charset="0"/>
              </a:rPr>
              <a:t> a </a:t>
            </a:r>
            <a:r>
              <a:rPr lang="en-US" sz="2400" dirty="0" err="1">
                <a:latin typeface="Comic Sans MS" panose="030F0702030302020204" pitchFamily="66" charset="0"/>
              </a:rPr>
              <a:t>eccezionali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poteri</a:t>
            </a:r>
            <a:r>
              <a:rPr lang="en-US" sz="2400" dirty="0">
                <a:latin typeface="Comic Sans MS" panose="030F0702030302020204" pitchFamily="66" charset="0"/>
              </a:rPr>
              <a:t> di </a:t>
            </a:r>
            <a:r>
              <a:rPr lang="en-US" sz="2400" dirty="0" err="1">
                <a:latin typeface="Comic Sans MS" panose="030F0702030302020204" pitchFamily="66" charset="0"/>
              </a:rPr>
              <a:t>esercizio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dell’azione</a:t>
            </a:r>
            <a:r>
              <a:rPr lang="en-US" sz="2400" dirty="0">
                <a:latin typeface="Comic Sans MS" panose="030F0702030302020204" pitchFamily="66" charset="0"/>
              </a:rPr>
              <a:t> di </a:t>
            </a:r>
            <a:r>
              <a:rPr lang="en-US" sz="2400" dirty="0" err="1">
                <a:latin typeface="Comic Sans MS" panose="030F0702030302020204" pitchFamily="66" charset="0"/>
              </a:rPr>
              <a:t>danno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erariale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della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procura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contabile</a:t>
            </a:r>
            <a:endParaRPr lang="it-IT" sz="2400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32956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5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620688"/>
            <a:ext cx="799288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latin typeface="Comic Sans MS" panose="030F0702030302020204" pitchFamily="66" charset="0"/>
              </a:rPr>
              <a:t>L’intento</a:t>
            </a:r>
            <a:r>
              <a:rPr lang="en-US" sz="2400" b="1" i="1" dirty="0">
                <a:latin typeface="Comic Sans MS" panose="030F0702030302020204" pitchFamily="66" charset="0"/>
              </a:rPr>
              <a:t> </a:t>
            </a:r>
            <a:endParaRPr lang="en-US" sz="2400" b="1" i="1" dirty="0" smtClean="0">
              <a:latin typeface="Comic Sans MS" panose="030F0702030302020204" pitchFamily="66" charset="0"/>
            </a:endParaRPr>
          </a:p>
          <a:p>
            <a:pPr algn="just"/>
            <a:endParaRPr lang="en-US" sz="2400" b="1" i="1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pPr algn="just"/>
            <a:r>
              <a:rPr lang="en-US" sz="2000" i="1" dirty="0" smtClean="0">
                <a:latin typeface="Comic Sans MS" panose="030F0702030302020204" pitchFamily="66" charset="0"/>
              </a:rPr>
              <a:t>è </a:t>
            </a:r>
            <a:r>
              <a:rPr lang="en-US" sz="2000" i="1" dirty="0" err="1">
                <a:latin typeface="Comic Sans MS" panose="030F0702030302020204" pitchFamily="66" charset="0"/>
              </a:rPr>
              <a:t>indurre</a:t>
            </a:r>
            <a:r>
              <a:rPr lang="en-US" sz="2000" i="1" dirty="0">
                <a:latin typeface="Comic Sans MS" panose="030F0702030302020204" pitchFamily="66" charset="0"/>
              </a:rPr>
              <a:t> un </a:t>
            </a:r>
            <a:r>
              <a:rPr lang="en-US" sz="2000" i="1" dirty="0" err="1">
                <a:latin typeface="Comic Sans MS" panose="030F0702030302020204" pitchFamily="66" charset="0"/>
              </a:rPr>
              <a:t>cambiamento</a:t>
            </a:r>
            <a:r>
              <a:rPr lang="en-US" sz="2000" i="1" dirty="0">
                <a:latin typeface="Comic Sans MS" panose="030F0702030302020204" pitchFamily="66" charset="0"/>
              </a:rPr>
              <a:t> di </a:t>
            </a:r>
            <a:r>
              <a:rPr lang="en-US" sz="2000" i="1" dirty="0" err="1">
                <a:latin typeface="Comic Sans MS" panose="030F0702030302020204" pitchFamily="66" charset="0"/>
              </a:rPr>
              <a:t>mentalità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all’interno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della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pubblica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amministrazione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endParaRPr lang="en-US" sz="2000" i="1" dirty="0" smtClean="0">
              <a:latin typeface="Comic Sans MS" panose="030F0702030302020204" pitchFamily="66" charset="0"/>
            </a:endParaRPr>
          </a:p>
          <a:p>
            <a:pPr algn="just"/>
            <a:endParaRPr lang="en-US" sz="2000" i="1" dirty="0" smtClean="0"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Comic Sans MS" panose="030F0702030302020204" pitchFamily="66" charset="0"/>
              </a:rPr>
              <a:t>rafforzando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il </a:t>
            </a:r>
            <a:r>
              <a:rPr lang="en-US" sz="2000" dirty="0" err="1">
                <a:latin typeface="Comic Sans MS" panose="030F0702030302020204" pitchFamily="66" charset="0"/>
              </a:rPr>
              <a:t>coordinamento</a:t>
            </a:r>
            <a:r>
              <a:rPr lang="en-US" sz="2000" dirty="0">
                <a:latin typeface="Comic Sans MS" panose="030F0702030302020204" pitchFamily="66" charset="0"/>
              </a:rPr>
              <a:t> delle </a:t>
            </a:r>
            <a:r>
              <a:rPr lang="en-US" sz="2000" dirty="0" err="1">
                <a:latin typeface="Comic Sans MS" panose="030F0702030302020204" pitchFamily="66" charset="0"/>
              </a:rPr>
              <a:t>politiche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anticorruzione</a:t>
            </a:r>
            <a:r>
              <a:rPr lang="en-US" sz="2000" dirty="0">
                <a:latin typeface="Comic Sans MS" panose="030F0702030302020204" pitchFamily="66" charset="0"/>
              </a:rPr>
              <a:t> a </a:t>
            </a:r>
            <a:r>
              <a:rPr lang="en-US" sz="2000" dirty="0" err="1">
                <a:latin typeface="Comic Sans MS" panose="030F0702030302020204" pitchFamily="66" charset="0"/>
              </a:rPr>
              <a:t>livello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centrale</a:t>
            </a:r>
            <a:r>
              <a:rPr lang="en-US" sz="2000" dirty="0"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</a:rPr>
              <a:t>regionale</a:t>
            </a:r>
            <a:r>
              <a:rPr lang="en-US" sz="2000" dirty="0">
                <a:latin typeface="Comic Sans MS" panose="030F0702030302020204" pitchFamily="66" charset="0"/>
              </a:rPr>
              <a:t> e </a:t>
            </a:r>
            <a:r>
              <a:rPr lang="en-US" sz="2000" dirty="0" smtClean="0">
                <a:latin typeface="Comic Sans MS" panose="030F0702030302020204" pitchFamily="66" charset="0"/>
              </a:rPr>
              <a:t>locale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potenziando</a:t>
            </a:r>
            <a:r>
              <a:rPr lang="en-US" sz="2000" dirty="0">
                <a:latin typeface="Comic Sans MS" panose="030F0702030302020204" pitchFamily="66" charset="0"/>
              </a:rPr>
              <a:t> la </a:t>
            </a:r>
            <a:r>
              <a:rPr lang="en-US" sz="2000" dirty="0" err="1" smtClean="0">
                <a:latin typeface="Comic Sans MS" panose="030F0702030302020204" pitchFamily="66" charset="0"/>
              </a:rPr>
              <a:t>prevenzione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Comic Sans MS" panose="030F0702030302020204" pitchFamily="66" charset="0"/>
              </a:rPr>
              <a:t>ponendo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l’obbligo</a:t>
            </a:r>
            <a:r>
              <a:rPr lang="en-US" sz="2000" dirty="0">
                <a:latin typeface="Comic Sans MS" panose="030F0702030302020204" pitchFamily="66" charset="0"/>
              </a:rPr>
              <a:t> per </a:t>
            </a:r>
            <a:r>
              <a:rPr lang="en-US" sz="2000" dirty="0" err="1">
                <a:latin typeface="Comic Sans MS" panose="030F0702030302020204" pitchFamily="66" charset="0"/>
              </a:rPr>
              <a:t>tutte</a:t>
            </a:r>
            <a:r>
              <a:rPr lang="en-US" sz="2000" dirty="0">
                <a:latin typeface="Comic Sans MS" panose="030F0702030302020204" pitchFamily="66" charset="0"/>
              </a:rPr>
              <a:t> le </a:t>
            </a:r>
            <a:r>
              <a:rPr lang="en-US" sz="2000" dirty="0" err="1">
                <a:latin typeface="Comic Sans MS" panose="030F0702030302020204" pitchFamily="66" charset="0"/>
              </a:rPr>
              <a:t>istituzioni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pubbliche</a:t>
            </a:r>
            <a:r>
              <a:rPr lang="en-US" sz="2000" dirty="0">
                <a:latin typeface="Comic Sans MS" panose="030F0702030302020204" pitchFamily="66" charset="0"/>
              </a:rPr>
              <a:t> di </a:t>
            </a:r>
            <a:r>
              <a:rPr lang="en-US" sz="2000" dirty="0" err="1">
                <a:latin typeface="Comic Sans MS" panose="030F0702030302020204" pitchFamily="66" charset="0"/>
              </a:rPr>
              <a:t>adottare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piani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anticorruzione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ampliando</a:t>
            </a:r>
            <a:r>
              <a:rPr lang="en-US" sz="2000" dirty="0">
                <a:latin typeface="Comic Sans MS" panose="030F0702030302020204" pitchFamily="66" charset="0"/>
              </a:rPr>
              <a:t> la </a:t>
            </a:r>
            <a:r>
              <a:rPr lang="en-US" sz="2000" dirty="0" err="1">
                <a:latin typeface="Comic Sans MS" panose="030F0702030302020204" pitchFamily="66" charset="0"/>
              </a:rPr>
              <a:t>portata</a:t>
            </a:r>
            <a:r>
              <a:rPr lang="en-US" sz="2000" dirty="0">
                <a:latin typeface="Comic Sans MS" panose="030F0702030302020204" pitchFamily="66" charset="0"/>
              </a:rPr>
              <a:t> delle </a:t>
            </a:r>
            <a:r>
              <a:rPr lang="en-US" sz="2000" dirty="0" err="1">
                <a:latin typeface="Comic Sans MS" panose="030F0702030302020204" pitchFamily="66" charset="0"/>
              </a:rPr>
              <a:t>disposizioni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penali</a:t>
            </a:r>
            <a:r>
              <a:rPr lang="en-US" sz="2000" dirty="0">
                <a:latin typeface="Comic Sans MS" panose="030F0702030302020204" pitchFamily="66" charset="0"/>
              </a:rPr>
              <a:t> per i </a:t>
            </a:r>
            <a:r>
              <a:rPr lang="en-US" sz="2000" dirty="0" err="1">
                <a:latin typeface="Comic Sans MS" panose="030F0702030302020204" pitchFamily="66" charset="0"/>
              </a:rPr>
              <a:t>reati</a:t>
            </a:r>
            <a:r>
              <a:rPr lang="en-US" sz="2000" dirty="0">
                <a:latin typeface="Comic Sans MS" panose="030F0702030302020204" pitchFamily="66" charset="0"/>
              </a:rPr>
              <a:t> di </a:t>
            </a:r>
            <a:r>
              <a:rPr lang="en-US" sz="2000" dirty="0" err="1" smtClean="0">
                <a:latin typeface="Comic Sans MS" panose="030F0702030302020204" pitchFamily="66" charset="0"/>
              </a:rPr>
              <a:t>corruzione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prevedendo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regole</a:t>
            </a:r>
            <a:r>
              <a:rPr lang="en-US" sz="2000" dirty="0">
                <a:latin typeface="Comic Sans MS" panose="030F0702030302020204" pitchFamily="66" charset="0"/>
              </a:rPr>
              <a:t> di </a:t>
            </a:r>
            <a:r>
              <a:rPr lang="en-US" sz="2000" dirty="0" err="1">
                <a:latin typeface="Comic Sans MS" panose="030F0702030302020204" pitchFamily="66" charset="0"/>
              </a:rPr>
              <a:t>integrità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più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stringenti</a:t>
            </a:r>
            <a:r>
              <a:rPr lang="en-US" sz="2000" dirty="0">
                <a:latin typeface="Comic Sans MS" panose="030F0702030302020204" pitchFamily="66" charset="0"/>
              </a:rPr>
              <a:t> per le </a:t>
            </a:r>
            <a:r>
              <a:rPr lang="en-US" sz="2000" dirty="0" err="1">
                <a:latin typeface="Comic Sans MS" panose="030F0702030302020204" pitchFamily="66" charset="0"/>
              </a:rPr>
              <a:t>cariche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pubbliche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elettive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Comic Sans MS" panose="030F0702030302020204" pitchFamily="66" charset="0"/>
              </a:rPr>
              <a:t>garantendo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la </a:t>
            </a:r>
            <a:r>
              <a:rPr lang="en-US" sz="2000" dirty="0" err="1">
                <a:latin typeface="Comic Sans MS" panose="030F0702030302020204" pitchFamily="66" charset="0"/>
              </a:rPr>
              <a:t>trasparenza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della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spesa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pubblica</a:t>
            </a:r>
            <a:r>
              <a:rPr lang="en-US" sz="2000" dirty="0">
                <a:latin typeface="Comic Sans MS" panose="030F0702030302020204" pitchFamily="66" charset="0"/>
              </a:rPr>
              <a:t> e </a:t>
            </a:r>
            <a:r>
              <a:rPr lang="en-US" sz="2000" dirty="0" err="1">
                <a:latin typeface="Comic Sans MS" panose="030F0702030302020204" pitchFamily="66" charset="0"/>
              </a:rPr>
              <a:t>l’accesso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all’informazione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ecc</a:t>
            </a:r>
            <a:r>
              <a:rPr lang="en-US" dirty="0">
                <a:latin typeface="Comic Sans MS" panose="030F0702030302020204" pitchFamily="66" charset="0"/>
              </a:rPr>
              <a:t>.</a:t>
            </a:r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6632"/>
            <a:ext cx="1968018" cy="147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8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33" y="404664"/>
            <a:ext cx="860095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0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63007" y="188640"/>
            <a:ext cx="784887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il 97% </a:t>
            </a:r>
            <a:endParaRPr lang="en-US" sz="3200" b="1" dirty="0" smtClean="0"/>
          </a:p>
          <a:p>
            <a:endParaRPr lang="en-US" dirty="0"/>
          </a:p>
          <a:p>
            <a:pPr algn="just"/>
            <a:r>
              <a:rPr lang="en-US" sz="2800" dirty="0" err="1" smtClean="0">
                <a:latin typeface="Comic Sans MS" panose="030F0702030302020204" pitchFamily="66" charset="0"/>
              </a:rPr>
              <a:t>dei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rispondenti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italiani</a:t>
            </a:r>
            <a:r>
              <a:rPr lang="en-US" sz="2800" dirty="0">
                <a:latin typeface="Comic Sans MS" panose="030F0702030302020204" pitchFamily="66" charset="0"/>
              </a:rPr>
              <a:t> (la </a:t>
            </a:r>
            <a:r>
              <a:rPr lang="en-US" sz="2800" dirty="0" err="1">
                <a:latin typeface="Comic Sans MS" panose="030F0702030302020204" pitchFamily="66" charset="0"/>
              </a:rPr>
              <a:t>seconda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percentuale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dell’Unione</a:t>
            </a:r>
            <a:r>
              <a:rPr lang="en-US" sz="2800" dirty="0">
                <a:latin typeface="Comic Sans MS" panose="030F0702030302020204" pitchFamily="66" charset="0"/>
              </a:rPr>
              <a:t> in </a:t>
            </a:r>
            <a:r>
              <a:rPr lang="en-US" sz="2800" dirty="0" err="1">
                <a:latin typeface="Comic Sans MS" panose="030F0702030302020204" pitchFamily="66" charset="0"/>
              </a:rPr>
              <a:t>ordine</a:t>
            </a:r>
            <a:r>
              <a:rPr lang="en-US" sz="2800" dirty="0">
                <a:latin typeface="Comic Sans MS" panose="030F0702030302020204" pitchFamily="66" charset="0"/>
              </a:rPr>
              <a:t> di </a:t>
            </a:r>
            <a:r>
              <a:rPr lang="en-US" sz="2800" dirty="0" err="1">
                <a:latin typeface="Comic Sans MS" panose="030F0702030302020204" pitchFamily="66" charset="0"/>
              </a:rPr>
              <a:t>grandezza</a:t>
            </a:r>
            <a:r>
              <a:rPr lang="en-US" sz="2800" dirty="0">
                <a:latin typeface="Comic Sans MS" panose="030F0702030302020204" pitchFamily="66" charset="0"/>
              </a:rPr>
              <a:t>) </a:t>
            </a:r>
            <a:r>
              <a:rPr lang="en-US" sz="2800" dirty="0" err="1">
                <a:latin typeface="Comic Sans MS" panose="030F0702030302020204" pitchFamily="66" charset="0"/>
              </a:rPr>
              <a:t>ritiene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che</a:t>
            </a:r>
            <a:r>
              <a:rPr lang="en-US" sz="2800" dirty="0">
                <a:latin typeface="Comic Sans MS" panose="030F0702030302020204" pitchFamily="66" charset="0"/>
              </a:rPr>
              <a:t> la </a:t>
            </a:r>
            <a:r>
              <a:rPr lang="en-US" sz="2800" dirty="0" err="1">
                <a:latin typeface="Comic Sans MS" panose="030F0702030302020204" pitchFamily="66" charset="0"/>
              </a:rPr>
              <a:t>corruzione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sia</a:t>
            </a:r>
            <a:r>
              <a:rPr lang="en-US" sz="2800" dirty="0">
                <a:latin typeface="Comic Sans MS" panose="030F0702030302020204" pitchFamily="66" charset="0"/>
              </a:rPr>
              <a:t> un </a:t>
            </a:r>
            <a:r>
              <a:rPr lang="en-US" sz="2800" dirty="0" err="1">
                <a:latin typeface="Comic Sans MS" panose="030F0702030302020204" pitchFamily="66" charset="0"/>
              </a:rPr>
              <a:t>fenomeno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dilagante</a:t>
            </a:r>
            <a:r>
              <a:rPr lang="en-US" sz="2800" dirty="0">
                <a:latin typeface="Comic Sans MS" panose="030F0702030302020204" pitchFamily="66" charset="0"/>
              </a:rPr>
              <a:t> in Italia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 algn="just"/>
            <a:r>
              <a:rPr lang="en-US" sz="2800" dirty="0" smtClean="0">
                <a:latin typeface="Comic Sans MS" panose="030F0702030302020204" pitchFamily="66" charset="0"/>
              </a:rPr>
              <a:t>(</a:t>
            </a:r>
            <a:r>
              <a:rPr lang="en-US" sz="2800" dirty="0" err="1">
                <a:latin typeface="Comic Sans MS" panose="030F0702030302020204" pitchFamily="66" charset="0"/>
              </a:rPr>
              <a:t>contro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una</a:t>
            </a:r>
            <a:r>
              <a:rPr lang="en-US" sz="2800" dirty="0">
                <a:latin typeface="Comic Sans MS" panose="030F0702030302020204" pitchFamily="66" charset="0"/>
              </a:rPr>
              <a:t> media UE del 76%) </a:t>
            </a:r>
            <a:endParaRPr lang="it-IT" sz="2800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39"/>
            <a:ext cx="2880320" cy="286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0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2967335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Comic Sans MS" panose="030F0702030302020204" pitchFamily="66" charset="0"/>
              </a:rPr>
              <a:t>il </a:t>
            </a:r>
            <a:r>
              <a:rPr lang="en-US" sz="4000" dirty="0">
                <a:latin typeface="Comic Sans MS" panose="030F0702030302020204" pitchFamily="66" charset="0"/>
              </a:rPr>
              <a:t>42</a:t>
            </a:r>
            <a:r>
              <a:rPr lang="en-US" sz="4000" dirty="0" smtClean="0">
                <a:latin typeface="Comic Sans MS" panose="030F0702030302020204" pitchFamily="66" charset="0"/>
              </a:rPr>
              <a:t>%</a:t>
            </a:r>
          </a:p>
          <a:p>
            <a:pPr algn="just"/>
            <a:endParaRPr lang="en-US" sz="3200" dirty="0">
              <a:latin typeface="Comic Sans MS" panose="030F0702030302020204" pitchFamily="66" charset="0"/>
            </a:endParaRPr>
          </a:p>
          <a:p>
            <a:pPr algn="just"/>
            <a:r>
              <a:rPr lang="en-US" sz="3200" dirty="0" smtClean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afferma</a:t>
            </a:r>
            <a:r>
              <a:rPr lang="en-US" sz="3200" dirty="0">
                <a:latin typeface="Comic Sans MS" panose="030F0702030302020204" pitchFamily="66" charset="0"/>
              </a:rPr>
              <a:t> di </a:t>
            </a:r>
            <a:r>
              <a:rPr lang="en-US" sz="3200" dirty="0" err="1">
                <a:latin typeface="Comic Sans MS" panose="030F0702030302020204" pitchFamily="66" charset="0"/>
              </a:rPr>
              <a:t>subire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personalmente</a:t>
            </a:r>
            <a:r>
              <a:rPr lang="en-US" sz="3200" dirty="0">
                <a:latin typeface="Comic Sans MS" panose="030F0702030302020204" pitchFamily="66" charset="0"/>
              </a:rPr>
              <a:t> la </a:t>
            </a:r>
            <a:r>
              <a:rPr lang="en-US" sz="3200" dirty="0" err="1">
                <a:latin typeface="Comic Sans MS" panose="030F0702030302020204" pitchFamily="66" charset="0"/>
              </a:rPr>
              <a:t>corruzione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nel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 smtClean="0">
                <a:latin typeface="Comic Sans MS" panose="030F0702030302020204" pitchFamily="66" charset="0"/>
              </a:rPr>
              <a:t>quotidiano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pPr algn="just"/>
            <a:endParaRPr lang="en-US" sz="3200" dirty="0">
              <a:latin typeface="Comic Sans MS" panose="030F0702030302020204" pitchFamily="66" charset="0"/>
            </a:endParaRPr>
          </a:p>
          <a:p>
            <a:pPr algn="just"/>
            <a:r>
              <a:rPr lang="en-US" sz="3200" dirty="0" smtClean="0">
                <a:latin typeface="Comic Sans MS" panose="030F0702030302020204" pitchFamily="66" charset="0"/>
              </a:rPr>
              <a:t> </a:t>
            </a:r>
            <a:r>
              <a:rPr lang="en-US" sz="3200" dirty="0">
                <a:latin typeface="Comic Sans MS" panose="030F0702030302020204" pitchFamily="66" charset="0"/>
              </a:rPr>
              <a:t>(</a:t>
            </a:r>
            <a:r>
              <a:rPr lang="en-US" sz="3200" dirty="0" err="1">
                <a:latin typeface="Comic Sans MS" panose="030F0702030302020204" pitchFamily="66" charset="0"/>
              </a:rPr>
              <a:t>contro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una</a:t>
            </a:r>
            <a:r>
              <a:rPr lang="en-US" sz="3200" dirty="0">
                <a:latin typeface="Comic Sans MS" panose="030F0702030302020204" pitchFamily="66" charset="0"/>
              </a:rPr>
              <a:t> media UE del 26%). </a:t>
            </a:r>
            <a:endParaRPr lang="it-IT" sz="3200" dirty="0">
              <a:latin typeface="Comic Sans MS" panose="030F0702030302020204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482" y="618124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30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908720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Per l’88% </a:t>
            </a:r>
          </a:p>
          <a:p>
            <a:endParaRPr lang="en-US" sz="3200" dirty="0" smtClean="0">
              <a:latin typeface="Comic Sans MS" panose="030F0702030302020204" pitchFamily="66" charset="0"/>
            </a:endParaRPr>
          </a:p>
          <a:p>
            <a:pPr algn="just"/>
            <a:r>
              <a:rPr lang="en-US" sz="3200" dirty="0" err="1" smtClean="0">
                <a:latin typeface="Comic Sans MS" panose="030F0702030302020204" pitchFamily="66" charset="0"/>
              </a:rPr>
              <a:t>degli</a:t>
            </a:r>
            <a:r>
              <a:rPr lang="en-US" sz="3200" dirty="0" smtClean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italiani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corruzione</a:t>
            </a:r>
            <a:r>
              <a:rPr lang="en-US" sz="3200" dirty="0">
                <a:latin typeface="Comic Sans MS" panose="030F0702030302020204" pitchFamily="66" charset="0"/>
              </a:rPr>
              <a:t> e </a:t>
            </a:r>
            <a:r>
              <a:rPr lang="en-US" sz="3200" dirty="0" err="1">
                <a:latin typeface="Comic Sans MS" panose="030F0702030302020204" pitchFamily="66" charset="0"/>
              </a:rPr>
              <a:t>raccomandazioni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sono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spesso</a:t>
            </a:r>
            <a:r>
              <a:rPr lang="en-US" sz="3200" dirty="0">
                <a:latin typeface="Comic Sans MS" panose="030F0702030302020204" pitchFamily="66" charset="0"/>
              </a:rPr>
              <a:t> il </a:t>
            </a:r>
            <a:r>
              <a:rPr lang="en-US" sz="3200" dirty="0" err="1">
                <a:latin typeface="Comic Sans MS" panose="030F0702030302020204" pitchFamily="66" charset="0"/>
              </a:rPr>
              <a:t>modo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più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semplice</a:t>
            </a:r>
            <a:r>
              <a:rPr lang="en-US" sz="3200" dirty="0">
                <a:latin typeface="Comic Sans MS" panose="030F0702030302020204" pitchFamily="66" charset="0"/>
              </a:rPr>
              <a:t> per </a:t>
            </a:r>
            <a:r>
              <a:rPr lang="en-US" sz="3200" dirty="0" err="1">
                <a:latin typeface="Comic Sans MS" panose="030F0702030302020204" pitchFamily="66" charset="0"/>
              </a:rPr>
              <a:t>accedere</a:t>
            </a:r>
            <a:r>
              <a:rPr lang="en-US" sz="3200" dirty="0">
                <a:latin typeface="Comic Sans MS" panose="030F0702030302020204" pitchFamily="66" charset="0"/>
              </a:rPr>
              <a:t> a </a:t>
            </a:r>
            <a:r>
              <a:rPr lang="en-US" sz="3200" dirty="0" err="1">
                <a:latin typeface="Comic Sans MS" panose="030F0702030302020204" pitchFamily="66" charset="0"/>
              </a:rPr>
              <a:t>determinati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servizi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 smtClean="0">
                <a:latin typeface="Comic Sans MS" panose="030F0702030302020204" pitchFamily="66" charset="0"/>
              </a:rPr>
              <a:t>pubblici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pPr algn="just"/>
            <a:endParaRPr lang="en-US" sz="3200" dirty="0">
              <a:latin typeface="Comic Sans MS" panose="030F0702030302020204" pitchFamily="66" charset="0"/>
            </a:endParaRPr>
          </a:p>
          <a:p>
            <a:pPr algn="just"/>
            <a:r>
              <a:rPr lang="en-US" sz="3200" dirty="0" smtClean="0">
                <a:latin typeface="Comic Sans MS" panose="030F0702030302020204" pitchFamily="66" charset="0"/>
              </a:rPr>
              <a:t> </a:t>
            </a:r>
            <a:r>
              <a:rPr lang="en-US" sz="3200" dirty="0">
                <a:latin typeface="Comic Sans MS" panose="030F0702030302020204" pitchFamily="66" charset="0"/>
              </a:rPr>
              <a:t>(</a:t>
            </a:r>
            <a:r>
              <a:rPr lang="en-US" sz="3200" dirty="0" err="1">
                <a:latin typeface="Comic Sans MS" panose="030F0702030302020204" pitchFamily="66" charset="0"/>
              </a:rPr>
              <a:t>contro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una</a:t>
            </a:r>
            <a:r>
              <a:rPr lang="en-US" sz="3200" dirty="0">
                <a:latin typeface="Comic Sans MS" panose="030F0702030302020204" pitchFamily="66" charset="0"/>
              </a:rPr>
              <a:t> media UE del 73%). </a:t>
            </a:r>
            <a:endParaRPr lang="it-IT" sz="3200" dirty="0">
              <a:latin typeface="Comic Sans MS" panose="030F0702030302020204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4455077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3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59832" y="476672"/>
            <a:ext cx="54726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Comic Sans MS" panose="030F0702030302020204" pitchFamily="66" charset="0"/>
              </a:rPr>
              <a:t>La Corte </a:t>
            </a:r>
            <a:r>
              <a:rPr lang="en-US" sz="2000" dirty="0" err="1">
                <a:latin typeface="Comic Sans MS" panose="030F0702030302020204" pitchFamily="66" charset="0"/>
              </a:rPr>
              <a:t>dei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conti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italiana</a:t>
            </a:r>
            <a:r>
              <a:rPr lang="en-US" sz="2000" dirty="0">
                <a:latin typeface="Comic Sans MS" panose="030F0702030302020204" pitchFamily="66" charset="0"/>
              </a:rPr>
              <a:t> fa </a:t>
            </a:r>
            <a:r>
              <a:rPr lang="en-US" sz="2000" dirty="0" err="1">
                <a:latin typeface="Comic Sans MS" panose="030F0702030302020204" pitchFamily="66" charset="0"/>
              </a:rPr>
              <a:t>notare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che</a:t>
            </a:r>
            <a:r>
              <a:rPr lang="en-US" sz="2000" dirty="0">
                <a:latin typeface="Comic Sans MS" panose="030F0702030302020204" pitchFamily="66" charset="0"/>
              </a:rPr>
              <a:t> i </a:t>
            </a:r>
            <a:r>
              <a:rPr lang="en-US" sz="2000" dirty="0" err="1">
                <a:latin typeface="Comic Sans MS" panose="030F0702030302020204" pitchFamily="66" charset="0"/>
              </a:rPr>
              <a:t>costi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diretti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totali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della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corruzione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ammontano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a</a:t>
            </a:r>
          </a:p>
          <a:p>
            <a:pPr algn="just"/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  </a:t>
            </a:r>
            <a:r>
              <a:rPr lang="en-US" sz="2000" b="1" dirty="0">
                <a:latin typeface="Comic Sans MS" panose="030F0702030302020204" pitchFamily="66" charset="0"/>
              </a:rPr>
              <a:t>60 </a:t>
            </a:r>
            <a:r>
              <a:rPr lang="en-US" sz="2000" b="1" dirty="0" err="1">
                <a:latin typeface="Comic Sans MS" panose="030F0702030302020204" pitchFamily="66" charset="0"/>
              </a:rPr>
              <a:t>miliardi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di euro </a:t>
            </a:r>
            <a:r>
              <a:rPr lang="en-US" sz="2000" dirty="0" err="1" smtClean="0">
                <a:latin typeface="Comic Sans MS" panose="030F0702030302020204" pitchFamily="66" charset="0"/>
              </a:rPr>
              <a:t>l’anno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 algn="just"/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(</a:t>
            </a:r>
            <a:r>
              <a:rPr lang="en-US" sz="2000" dirty="0" err="1">
                <a:latin typeface="Comic Sans MS" panose="030F0702030302020204" pitchFamily="66" charset="0"/>
              </a:rPr>
              <a:t>pari</a:t>
            </a:r>
            <a:r>
              <a:rPr lang="en-US" sz="2000" dirty="0">
                <a:latin typeface="Comic Sans MS" panose="030F0702030302020204" pitchFamily="66" charset="0"/>
              </a:rPr>
              <a:t> a circa il 4% del </a:t>
            </a:r>
            <a:r>
              <a:rPr lang="en-US" sz="2000" dirty="0" smtClean="0">
                <a:latin typeface="Comic Sans MS" panose="030F0702030302020204" pitchFamily="66" charset="0"/>
              </a:rPr>
              <a:t>PIL)</a:t>
            </a:r>
            <a:endParaRPr lang="it-IT" sz="2000" dirty="0">
              <a:latin typeface="Comic Sans MS" panose="030F0702030302020204" pitchFamily="66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67544" y="2564904"/>
            <a:ext cx="806489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>
                <a:latin typeface="Comic Sans MS" panose="030F0702030302020204" pitchFamily="66" charset="0"/>
              </a:rPr>
              <a:t>costi</a:t>
            </a:r>
            <a:r>
              <a:rPr lang="en-US" b="1" i="1" dirty="0" smtClean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economici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indiretti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endParaRPr lang="en-US" b="1" i="1" dirty="0" smtClean="0">
              <a:latin typeface="Comic Sans MS" panose="030F0702030302020204" pitchFamily="66" charset="0"/>
            </a:endParaRPr>
          </a:p>
          <a:p>
            <a:endParaRPr lang="en-US" b="1" i="1" dirty="0">
              <a:latin typeface="Comic Sans MS" panose="030F0702030302020204" pitchFamily="66" charset="0"/>
            </a:endParaRPr>
          </a:p>
          <a:p>
            <a:r>
              <a:rPr lang="en-US" sz="2000" i="1" dirty="0" err="1" smtClean="0">
                <a:latin typeface="Comic Sans MS" panose="030F0702030302020204" pitchFamily="66" charset="0"/>
              </a:rPr>
              <a:t>derivanti</a:t>
            </a:r>
            <a:r>
              <a:rPr lang="en-US" sz="2000" i="1" dirty="0" smtClean="0">
                <a:latin typeface="Comic Sans MS" panose="030F0702030302020204" pitchFamily="66" charset="0"/>
              </a:rPr>
              <a:t> </a:t>
            </a:r>
            <a:r>
              <a:rPr lang="en-US" sz="2000" i="1" dirty="0">
                <a:latin typeface="Comic Sans MS" panose="030F0702030302020204" pitchFamily="66" charset="0"/>
              </a:rPr>
              <a:t>per </a:t>
            </a:r>
            <a:r>
              <a:rPr lang="en-US" sz="2000" i="1" dirty="0" err="1" smtClean="0">
                <a:latin typeface="Comic Sans MS" panose="030F0702030302020204" pitchFamily="66" charset="0"/>
              </a:rPr>
              <a:t>esempio</a:t>
            </a:r>
            <a:endParaRPr lang="en-US" sz="2000" i="1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i="1" dirty="0" smtClean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dai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ritardi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amministrativi</a:t>
            </a:r>
            <a:r>
              <a:rPr lang="en-US" sz="2000" i="1" dirty="0">
                <a:latin typeface="Comic Sans MS" panose="030F0702030302020204" pitchFamily="66" charset="0"/>
              </a:rPr>
              <a:t>, </a:t>
            </a:r>
            <a:endParaRPr lang="en-US" sz="2000" i="1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i="1" dirty="0" smtClean="0">
                <a:latin typeface="Comic Sans MS" panose="030F0702030302020204" pitchFamily="66" charset="0"/>
              </a:rPr>
              <a:t>dal </a:t>
            </a:r>
            <a:r>
              <a:rPr lang="en-US" sz="2000" i="1" dirty="0" err="1">
                <a:latin typeface="Comic Sans MS" panose="030F0702030302020204" pitchFamily="66" charset="0"/>
              </a:rPr>
              <a:t>cattivo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funzionamento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dei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pubblici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uffici</a:t>
            </a:r>
            <a:r>
              <a:rPr lang="en-US" sz="2000" i="1" dirty="0" smtClean="0">
                <a:latin typeface="Comic Sans MS" panose="030F0702030302020204" pitchFamily="66" charset="0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i="1" dirty="0" smtClean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dall’inefficienza</a:t>
            </a:r>
            <a:r>
              <a:rPr lang="en-US" sz="2000" i="1" dirty="0">
                <a:latin typeface="Comic Sans MS" panose="030F0702030302020204" pitchFamily="66" charset="0"/>
              </a:rPr>
              <a:t> o </a:t>
            </a:r>
            <a:r>
              <a:rPr lang="en-US" sz="2000" i="1" dirty="0" err="1">
                <a:latin typeface="Comic Sans MS" panose="030F0702030302020204" pitchFamily="66" charset="0"/>
              </a:rPr>
              <a:t>addirittura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dall’inutilità</a:t>
            </a:r>
            <a:r>
              <a:rPr lang="en-US" sz="2000" i="1" dirty="0">
                <a:latin typeface="Comic Sans MS" panose="030F0702030302020204" pitchFamily="66" charset="0"/>
              </a:rPr>
              <a:t> delle </a:t>
            </a:r>
            <a:r>
              <a:rPr lang="en-US" sz="2000" i="1" dirty="0" err="1">
                <a:latin typeface="Comic Sans MS" panose="030F0702030302020204" pitchFamily="66" charset="0"/>
              </a:rPr>
              <a:t>opere</a:t>
            </a:r>
            <a:r>
              <a:rPr lang="en-US" sz="2000" i="1" dirty="0">
                <a:latin typeface="Comic Sans MS" panose="030F0702030302020204" pitchFamily="66" charset="0"/>
              </a:rPr>
              <a:t> e </a:t>
            </a:r>
            <a:r>
              <a:rPr lang="en-US" sz="2000" i="1" dirty="0" err="1">
                <a:latin typeface="Comic Sans MS" panose="030F0702030302020204" pitchFamily="66" charset="0"/>
              </a:rPr>
              <a:t>dei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servizi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pubblici</a:t>
            </a:r>
            <a:r>
              <a:rPr lang="en-US" sz="2000" i="1" dirty="0">
                <a:latin typeface="Comic Sans MS" panose="030F0702030302020204" pitchFamily="66" charset="0"/>
              </a:rPr>
              <a:t>, </a:t>
            </a:r>
            <a:endParaRPr lang="en-US" sz="2000" i="1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i="1" dirty="0" err="1" smtClean="0">
                <a:latin typeface="Comic Sans MS" panose="030F0702030302020204" pitchFamily="66" charset="0"/>
              </a:rPr>
              <a:t>dalla</a:t>
            </a:r>
            <a:r>
              <a:rPr lang="en-US" sz="2000" i="1" dirty="0" smtClean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perdita</a:t>
            </a:r>
            <a:r>
              <a:rPr lang="en-US" sz="2000" i="1" dirty="0">
                <a:latin typeface="Comic Sans MS" panose="030F0702030302020204" pitchFamily="66" charset="0"/>
              </a:rPr>
              <a:t> di </a:t>
            </a:r>
            <a:r>
              <a:rPr lang="en-US" sz="2000" i="1" dirty="0" err="1">
                <a:latin typeface="Comic Sans MS" panose="030F0702030302020204" pitchFamily="66" charset="0"/>
              </a:rPr>
              <a:t>competitività</a:t>
            </a:r>
            <a:r>
              <a:rPr lang="en-US" sz="2000" i="1" dirty="0">
                <a:latin typeface="Comic Sans MS" panose="030F0702030302020204" pitchFamily="66" charset="0"/>
              </a:rPr>
              <a:t>, </a:t>
            </a:r>
            <a:endParaRPr lang="en-US" sz="2000" i="1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i="1" dirty="0" smtClean="0">
                <a:latin typeface="Comic Sans MS" panose="030F0702030302020204" pitchFamily="66" charset="0"/>
              </a:rPr>
              <a:t>dal </a:t>
            </a:r>
            <a:r>
              <a:rPr lang="en-US" sz="2000" i="1" dirty="0" err="1">
                <a:latin typeface="Comic Sans MS" panose="030F0702030302020204" pitchFamily="66" charset="0"/>
              </a:rPr>
              <a:t>calo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degli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investimenti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ecc</a:t>
            </a:r>
            <a:r>
              <a:rPr lang="en-US" sz="2000" i="1" dirty="0" smtClean="0">
                <a:latin typeface="Comic Sans MS" panose="030F0702030302020204" pitchFamily="66" charset="0"/>
              </a:rPr>
              <a:t>. </a:t>
            </a:r>
            <a:endParaRPr lang="en-US" sz="2000" i="1" dirty="0" smtClean="0">
              <a:latin typeface="Comic Sans MS" panose="030F0702030302020204" pitchFamily="66" charset="0"/>
            </a:endParaRPr>
          </a:p>
          <a:p>
            <a:endParaRPr lang="en-US" b="1" i="1" dirty="0">
              <a:latin typeface="Comic Sans MS" panose="030F0702030302020204" pitchFamily="66" charset="0"/>
            </a:endParaRPr>
          </a:p>
          <a:p>
            <a:r>
              <a:rPr lang="en-US" b="1" i="1" dirty="0" err="1" smtClean="0">
                <a:latin typeface="Comic Sans MS" panose="030F0702030302020204" pitchFamily="66" charset="0"/>
              </a:rPr>
              <a:t>che</a:t>
            </a:r>
            <a:r>
              <a:rPr lang="en-US" b="1" i="1" dirty="0" smtClean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vanno</a:t>
            </a:r>
            <a:r>
              <a:rPr lang="en-US" b="1" i="1" dirty="0">
                <a:latin typeface="Comic Sans MS" panose="030F0702030302020204" pitchFamily="66" charset="0"/>
              </a:rPr>
              <a:t> ad </a:t>
            </a:r>
            <a:r>
              <a:rPr lang="en-US" b="1" i="1" dirty="0" err="1">
                <a:latin typeface="Comic Sans MS" panose="030F0702030302020204" pitchFamily="66" charset="0"/>
              </a:rPr>
              <a:t>aggiungersi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ai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costi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diretti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della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corruzione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stimati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dalla</a:t>
            </a:r>
            <a:r>
              <a:rPr lang="en-US" b="1" i="1" dirty="0">
                <a:latin typeface="Comic Sans MS" panose="030F0702030302020204" pitchFamily="66" charset="0"/>
              </a:rPr>
              <a:t> Corte </a:t>
            </a:r>
            <a:r>
              <a:rPr lang="en-US" b="1" i="1" dirty="0" err="1">
                <a:latin typeface="Comic Sans MS" panose="030F0702030302020204" pitchFamily="66" charset="0"/>
              </a:rPr>
              <a:t>dei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err="1" smtClean="0">
                <a:latin typeface="Comic Sans MS" panose="030F0702030302020204" pitchFamily="66" charset="0"/>
              </a:rPr>
              <a:t>conti</a:t>
            </a:r>
            <a:endParaRPr lang="it-IT" b="1" i="1" dirty="0">
              <a:latin typeface="Comic Sans MS" panose="030F0702030302020204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68" y="26572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93" y="210788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3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18270" y="3284984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Comic Sans MS" panose="030F0702030302020204" pitchFamily="66" charset="0"/>
              </a:rPr>
              <a:t>Secondo i </a:t>
            </a:r>
            <a:r>
              <a:rPr lang="en-US" sz="2800" dirty="0" err="1">
                <a:latin typeface="Comic Sans MS" panose="030F0702030302020204" pitchFamily="66" charset="0"/>
              </a:rPr>
              <a:t>dati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dello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speciale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Eurobarometro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sulla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corruzione</a:t>
            </a:r>
            <a:r>
              <a:rPr lang="en-US" sz="2800" dirty="0">
                <a:latin typeface="Comic Sans MS" panose="030F0702030302020204" pitchFamily="66" charset="0"/>
              </a:rPr>
              <a:t> del </a:t>
            </a:r>
            <a:r>
              <a:rPr lang="en-US" sz="2800" dirty="0" smtClean="0">
                <a:latin typeface="Comic Sans MS" panose="030F0702030302020204" pitchFamily="66" charset="0"/>
              </a:rPr>
              <a:t>2013, </a:t>
            </a:r>
            <a:r>
              <a:rPr lang="en-US" sz="2800" dirty="0" err="1">
                <a:latin typeface="Comic Sans MS" panose="030F0702030302020204" pitchFamily="66" charset="0"/>
              </a:rPr>
              <a:t>appena</a:t>
            </a:r>
            <a:r>
              <a:rPr lang="en-US" sz="2800" dirty="0">
                <a:latin typeface="Comic Sans MS" panose="030F0702030302020204" pitchFamily="66" charset="0"/>
              </a:rPr>
              <a:t> il 27% </a:t>
            </a:r>
            <a:r>
              <a:rPr lang="en-US" sz="2800" dirty="0" err="1">
                <a:latin typeface="Comic Sans MS" panose="030F0702030302020204" pitchFamily="66" charset="0"/>
              </a:rPr>
              <a:t>dei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rispondenti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italiani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ritiene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che</a:t>
            </a:r>
            <a:r>
              <a:rPr lang="en-US" sz="2800" dirty="0">
                <a:latin typeface="Comic Sans MS" panose="030F0702030302020204" pitchFamily="66" charset="0"/>
              </a:rPr>
              <a:t> il </a:t>
            </a:r>
            <a:r>
              <a:rPr lang="en-US" sz="2800" dirty="0" err="1">
                <a:latin typeface="Comic Sans MS" panose="030F0702030302020204" pitchFamily="66" charset="0"/>
              </a:rPr>
              <a:t>numero</a:t>
            </a:r>
            <a:r>
              <a:rPr lang="en-US" sz="2800" dirty="0">
                <a:latin typeface="Comic Sans MS" panose="030F0702030302020204" pitchFamily="66" charset="0"/>
              </a:rPr>
              <a:t> di </a:t>
            </a:r>
            <a:r>
              <a:rPr lang="en-US" sz="2800" dirty="0" err="1">
                <a:latin typeface="Comic Sans MS" panose="030F0702030302020204" pitchFamily="66" charset="0"/>
              </a:rPr>
              <a:t>reati</a:t>
            </a:r>
            <a:r>
              <a:rPr lang="en-US" sz="2800" dirty="0">
                <a:latin typeface="Comic Sans MS" panose="030F0702030302020204" pitchFamily="66" charset="0"/>
              </a:rPr>
              <a:t> di </a:t>
            </a:r>
            <a:r>
              <a:rPr lang="en-US" sz="2800" dirty="0" err="1">
                <a:latin typeface="Comic Sans MS" panose="030F0702030302020204" pitchFamily="66" charset="0"/>
              </a:rPr>
              <a:t>corruzione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indagati</a:t>
            </a:r>
            <a:r>
              <a:rPr lang="en-US" sz="2800" dirty="0">
                <a:latin typeface="Comic Sans MS" panose="030F0702030302020204" pitchFamily="66" charset="0"/>
              </a:rPr>
              <a:t> e </a:t>
            </a:r>
            <a:r>
              <a:rPr lang="en-US" sz="2800" dirty="0" err="1">
                <a:latin typeface="Comic Sans MS" panose="030F0702030302020204" pitchFamily="66" charset="0"/>
              </a:rPr>
              <a:t>accertati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sia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sufficiente</a:t>
            </a:r>
            <a:r>
              <a:rPr lang="en-US" sz="2800" dirty="0">
                <a:latin typeface="Comic Sans MS" panose="030F0702030302020204" pitchFamily="66" charset="0"/>
              </a:rPr>
              <a:t> a </a:t>
            </a:r>
            <a:r>
              <a:rPr lang="en-US" sz="2800" dirty="0" err="1">
                <a:latin typeface="Comic Sans MS" panose="030F0702030302020204" pitchFamily="66" charset="0"/>
              </a:rPr>
              <a:t>scoraggiare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condotte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corruttive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attive</a:t>
            </a:r>
            <a:r>
              <a:rPr lang="en-US" sz="2800" dirty="0">
                <a:latin typeface="Comic Sans MS" panose="030F0702030302020204" pitchFamily="66" charset="0"/>
              </a:rPr>
              <a:t> o passive</a:t>
            </a:r>
            <a:endParaRPr lang="it-IT" sz="2800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8259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09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COMMISSIONE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EUROPEA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err="1"/>
              <a:t>Bruxelles</a:t>
            </a:r>
            <a:r>
              <a:rPr lang="en-US" sz="2000" dirty="0"/>
              <a:t>, 3.2.2014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en-US" sz="2000" dirty="0"/>
              <a:t>COM(2014) 38</a:t>
            </a:r>
            <a:r>
              <a:rPr lang="it-IT" sz="2000" dirty="0"/>
              <a:t/>
            </a:r>
            <a:br>
              <a:rPr lang="it-IT" sz="2000" dirty="0"/>
            </a:b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dirty="0"/>
              <a:t>RELAZIONE DELLA COMMISSIONE AL CONSIGLIO E AL PARLAMENTO</a:t>
            </a:r>
          </a:p>
          <a:p>
            <a:pPr marL="0" indent="0" algn="ctr">
              <a:buNone/>
            </a:pPr>
            <a:r>
              <a:rPr lang="it-IT" b="1" dirty="0" smtClean="0"/>
              <a:t>EUROPEO</a:t>
            </a:r>
          </a:p>
          <a:p>
            <a:pPr marL="0" indent="0" algn="ctr">
              <a:buNone/>
            </a:pPr>
            <a:endParaRPr lang="it-IT" b="1" dirty="0"/>
          </a:p>
          <a:p>
            <a:pPr marL="0" indent="0" algn="ctr">
              <a:buNone/>
            </a:pPr>
            <a:endParaRPr lang="it-IT" b="1" dirty="0" smtClean="0"/>
          </a:p>
          <a:p>
            <a:pPr marL="0" indent="0" algn="ctr">
              <a:buNone/>
            </a:pPr>
            <a:r>
              <a:rPr lang="it-IT" b="1" dirty="0" smtClean="0"/>
              <a:t>RELAZIONE </a:t>
            </a:r>
            <a:r>
              <a:rPr lang="it-IT" b="1" dirty="0"/>
              <a:t>DELL'UNIONE SULLA LOTTA ALLA CORRUZIONE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15716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ccia in giù 3"/>
          <p:cNvSpPr/>
          <p:nvPr/>
        </p:nvSpPr>
        <p:spPr>
          <a:xfrm>
            <a:off x="4434153" y="3498643"/>
            <a:ext cx="242316" cy="618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2924944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omic Sans MS" panose="030F0702030302020204" pitchFamily="66" charset="0"/>
              </a:rPr>
              <a:t>Decreto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legislativo</a:t>
            </a:r>
            <a:r>
              <a:rPr lang="en-US" sz="2400" dirty="0">
                <a:latin typeface="Comic Sans MS" panose="030F0702030302020204" pitchFamily="66" charset="0"/>
              </a:rPr>
              <a:t> 8 </a:t>
            </a:r>
            <a:r>
              <a:rPr lang="en-US" sz="2400" dirty="0" err="1">
                <a:latin typeface="Comic Sans MS" panose="030F0702030302020204" pitchFamily="66" charset="0"/>
              </a:rPr>
              <a:t>aprile</a:t>
            </a:r>
            <a:r>
              <a:rPr lang="en-US" sz="2400" dirty="0">
                <a:latin typeface="Comic Sans MS" panose="030F0702030302020204" pitchFamily="66" charset="0"/>
              </a:rPr>
              <a:t> 2013, n. 39 “</a:t>
            </a:r>
            <a:r>
              <a:rPr lang="en-US" sz="2400" dirty="0" err="1">
                <a:latin typeface="Comic Sans MS" panose="030F0702030302020204" pitchFamily="66" charset="0"/>
              </a:rPr>
              <a:t>Disposizioni</a:t>
            </a:r>
            <a:r>
              <a:rPr lang="en-US" sz="2400" dirty="0">
                <a:latin typeface="Comic Sans MS" panose="030F0702030302020204" pitchFamily="66" charset="0"/>
              </a:rPr>
              <a:t> in </a:t>
            </a:r>
            <a:r>
              <a:rPr lang="en-US" sz="2400" dirty="0" err="1">
                <a:latin typeface="Comic Sans MS" panose="030F0702030302020204" pitchFamily="66" charset="0"/>
              </a:rPr>
              <a:t>materia</a:t>
            </a:r>
            <a:r>
              <a:rPr lang="en-US" sz="2400" dirty="0">
                <a:latin typeface="Comic Sans MS" panose="030F0702030302020204" pitchFamily="66" charset="0"/>
              </a:rPr>
              <a:t> di </a:t>
            </a:r>
            <a:r>
              <a:rPr lang="en-US" sz="2400" dirty="0" err="1">
                <a:latin typeface="Comic Sans MS" panose="030F0702030302020204" pitchFamily="66" charset="0"/>
              </a:rPr>
              <a:t>inconferibilità</a:t>
            </a:r>
            <a:r>
              <a:rPr lang="en-US" sz="2400" dirty="0">
                <a:latin typeface="Comic Sans MS" panose="030F0702030302020204" pitchFamily="66" charset="0"/>
              </a:rPr>
              <a:t> e </a:t>
            </a:r>
            <a:r>
              <a:rPr lang="en-US" sz="2400" dirty="0" err="1">
                <a:latin typeface="Comic Sans MS" panose="030F0702030302020204" pitchFamily="66" charset="0"/>
              </a:rPr>
              <a:t>incompatibilità</a:t>
            </a:r>
            <a:r>
              <a:rPr lang="en-US" sz="2400" dirty="0">
                <a:latin typeface="Comic Sans MS" panose="030F0702030302020204" pitchFamily="66" charset="0"/>
              </a:rPr>
              <a:t> di </a:t>
            </a:r>
            <a:r>
              <a:rPr lang="en-US" sz="2400" dirty="0" err="1">
                <a:latin typeface="Comic Sans MS" panose="030F0702030302020204" pitchFamily="66" charset="0"/>
              </a:rPr>
              <a:t>incarichi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presso</a:t>
            </a:r>
            <a:r>
              <a:rPr lang="en-US" sz="2400" dirty="0">
                <a:latin typeface="Comic Sans MS" panose="030F0702030302020204" pitchFamily="66" charset="0"/>
              </a:rPr>
              <a:t> le </a:t>
            </a:r>
            <a:r>
              <a:rPr lang="en-US" sz="2400" dirty="0" err="1">
                <a:latin typeface="Comic Sans MS" panose="030F0702030302020204" pitchFamily="66" charset="0"/>
              </a:rPr>
              <a:t>pubbliche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amministrazioni</a:t>
            </a:r>
            <a:r>
              <a:rPr lang="en-US" sz="2400" dirty="0">
                <a:latin typeface="Comic Sans MS" panose="030F0702030302020204" pitchFamily="66" charset="0"/>
              </a:rPr>
              <a:t> e </a:t>
            </a:r>
            <a:r>
              <a:rPr lang="en-US" sz="2400" dirty="0" err="1">
                <a:latin typeface="Comic Sans MS" panose="030F0702030302020204" pitchFamily="66" charset="0"/>
              </a:rPr>
              <a:t>presso</a:t>
            </a:r>
            <a:r>
              <a:rPr lang="en-US" sz="2400" dirty="0">
                <a:latin typeface="Comic Sans MS" panose="030F0702030302020204" pitchFamily="66" charset="0"/>
              </a:rPr>
              <a:t> gli </a:t>
            </a:r>
            <a:r>
              <a:rPr lang="en-US" sz="2400" dirty="0" err="1">
                <a:latin typeface="Comic Sans MS" panose="030F0702030302020204" pitchFamily="66" charset="0"/>
              </a:rPr>
              <a:t>enti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privati</a:t>
            </a:r>
            <a:r>
              <a:rPr lang="en-US" sz="2400" dirty="0">
                <a:latin typeface="Comic Sans MS" panose="030F0702030302020204" pitchFamily="66" charset="0"/>
              </a:rPr>
              <a:t> in </a:t>
            </a:r>
            <a:r>
              <a:rPr lang="en-US" sz="2400" dirty="0" err="1">
                <a:latin typeface="Comic Sans MS" panose="030F0702030302020204" pitchFamily="66" charset="0"/>
              </a:rPr>
              <a:t>controllo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pubblico</a:t>
            </a:r>
            <a:r>
              <a:rPr lang="en-US" sz="2400" dirty="0">
                <a:latin typeface="Comic Sans MS" panose="030F0702030302020204" pitchFamily="66" charset="0"/>
              </a:rPr>
              <a:t>, a </a:t>
            </a:r>
            <a:r>
              <a:rPr lang="en-US" sz="2400" dirty="0" err="1">
                <a:latin typeface="Comic Sans MS" panose="030F0702030302020204" pitchFamily="66" charset="0"/>
              </a:rPr>
              <a:t>norma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dell’articolo</a:t>
            </a:r>
            <a:r>
              <a:rPr lang="en-US" sz="2400" dirty="0">
                <a:latin typeface="Comic Sans MS" panose="030F0702030302020204" pitchFamily="66" charset="0"/>
              </a:rPr>
              <a:t> 1, </a:t>
            </a:r>
            <a:r>
              <a:rPr lang="en-US" sz="2400" dirty="0" err="1">
                <a:latin typeface="Comic Sans MS" panose="030F0702030302020204" pitchFamily="66" charset="0"/>
              </a:rPr>
              <a:t>commi</a:t>
            </a:r>
            <a:r>
              <a:rPr lang="en-US" sz="2400" dirty="0">
                <a:latin typeface="Comic Sans MS" panose="030F0702030302020204" pitchFamily="66" charset="0"/>
              </a:rPr>
              <a:t> 49 e 50, </a:t>
            </a:r>
            <a:r>
              <a:rPr lang="en-US" sz="2400" dirty="0" err="1">
                <a:latin typeface="Comic Sans MS" panose="030F0702030302020204" pitchFamily="66" charset="0"/>
              </a:rPr>
              <a:t>della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legge</a:t>
            </a:r>
            <a:r>
              <a:rPr lang="en-US" sz="2400" dirty="0">
                <a:latin typeface="Comic Sans MS" panose="030F0702030302020204" pitchFamily="66" charset="0"/>
              </a:rPr>
              <a:t> 6 </a:t>
            </a:r>
            <a:r>
              <a:rPr lang="en-US" sz="2400" dirty="0" err="1">
                <a:latin typeface="Comic Sans MS" panose="030F0702030302020204" pitchFamily="66" charset="0"/>
              </a:rPr>
              <a:t>novembre</a:t>
            </a:r>
            <a:r>
              <a:rPr lang="en-US" sz="2400" dirty="0">
                <a:latin typeface="Comic Sans MS" panose="030F0702030302020204" pitchFamily="66" charset="0"/>
              </a:rPr>
              <a:t> 2012, n. 190</a:t>
            </a:r>
            <a:r>
              <a:rPr lang="en-US" sz="2400" dirty="0" smtClean="0">
                <a:latin typeface="Comic Sans MS" panose="030F0702030302020204" pitchFamily="66" charset="0"/>
              </a:rPr>
              <a:t>”.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it-IT" sz="2400" dirty="0">
              <a:latin typeface="Comic Sans MS" panose="030F0702030302020204" pitchFamily="66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omic Sans MS" panose="030F0702030302020204" pitchFamily="66" charset="0"/>
              </a:rPr>
              <a:t>Decreto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legislativo</a:t>
            </a:r>
            <a:r>
              <a:rPr lang="en-US" sz="2400" dirty="0">
                <a:latin typeface="Comic Sans MS" panose="030F0702030302020204" pitchFamily="66" charset="0"/>
              </a:rPr>
              <a:t> 14 </a:t>
            </a:r>
            <a:r>
              <a:rPr lang="en-US" sz="2400" dirty="0" err="1">
                <a:latin typeface="Comic Sans MS" panose="030F0702030302020204" pitchFamily="66" charset="0"/>
              </a:rPr>
              <a:t>marzo</a:t>
            </a:r>
            <a:r>
              <a:rPr lang="en-US" sz="2400" dirty="0">
                <a:latin typeface="Comic Sans MS" panose="030F0702030302020204" pitchFamily="66" charset="0"/>
              </a:rPr>
              <a:t> 2013, n. 33 “</a:t>
            </a:r>
            <a:r>
              <a:rPr lang="en-US" sz="2400" dirty="0" err="1">
                <a:latin typeface="Comic Sans MS" panose="030F0702030302020204" pitchFamily="66" charset="0"/>
              </a:rPr>
              <a:t>Riordino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della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disciplina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riguardante</a:t>
            </a:r>
            <a:r>
              <a:rPr lang="en-US" sz="2400" dirty="0">
                <a:latin typeface="Comic Sans MS" panose="030F0702030302020204" pitchFamily="66" charset="0"/>
              </a:rPr>
              <a:t> gli </a:t>
            </a:r>
            <a:r>
              <a:rPr lang="en-US" sz="2400" dirty="0" err="1">
                <a:latin typeface="Comic Sans MS" panose="030F0702030302020204" pitchFamily="66" charset="0"/>
              </a:rPr>
              <a:t>obblighi</a:t>
            </a:r>
            <a:r>
              <a:rPr lang="en-US" sz="2400" dirty="0">
                <a:latin typeface="Comic Sans MS" panose="030F0702030302020204" pitchFamily="66" charset="0"/>
              </a:rPr>
              <a:t> di </a:t>
            </a:r>
            <a:r>
              <a:rPr lang="en-US" sz="2400" dirty="0" err="1">
                <a:latin typeface="Comic Sans MS" panose="030F0702030302020204" pitchFamily="66" charset="0"/>
              </a:rPr>
              <a:t>pubblicità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</a:rPr>
              <a:t>trasparenza</a:t>
            </a:r>
            <a:r>
              <a:rPr lang="en-US" sz="2400" dirty="0">
                <a:latin typeface="Comic Sans MS" panose="030F0702030302020204" pitchFamily="66" charset="0"/>
              </a:rPr>
              <a:t> e </a:t>
            </a:r>
            <a:r>
              <a:rPr lang="en-US" sz="2400" dirty="0" err="1">
                <a:latin typeface="Comic Sans MS" panose="030F0702030302020204" pitchFamily="66" charset="0"/>
              </a:rPr>
              <a:t>diffusione</a:t>
            </a:r>
            <a:r>
              <a:rPr lang="en-US" sz="2400" dirty="0">
                <a:latin typeface="Comic Sans MS" panose="030F0702030302020204" pitchFamily="66" charset="0"/>
              </a:rPr>
              <a:t> di </a:t>
            </a:r>
            <a:r>
              <a:rPr lang="en-US" sz="2400" dirty="0" err="1">
                <a:latin typeface="Comic Sans MS" panose="030F0702030302020204" pitchFamily="66" charset="0"/>
              </a:rPr>
              <a:t>informazioni</a:t>
            </a:r>
            <a:r>
              <a:rPr lang="en-US" sz="2400" dirty="0">
                <a:latin typeface="Comic Sans MS" panose="030F0702030302020204" pitchFamily="66" charset="0"/>
              </a:rPr>
              <a:t> da parte delle </a:t>
            </a:r>
            <a:r>
              <a:rPr lang="en-US" sz="2400" dirty="0" err="1">
                <a:latin typeface="Comic Sans MS" panose="030F0702030302020204" pitchFamily="66" charset="0"/>
              </a:rPr>
              <a:t>pubbliche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amministrazioni</a:t>
            </a:r>
            <a:r>
              <a:rPr lang="en-US" sz="2400" dirty="0">
                <a:latin typeface="Comic Sans MS" panose="030F0702030302020204" pitchFamily="66" charset="0"/>
              </a:rPr>
              <a:t>”.</a:t>
            </a:r>
            <a:endParaRPr lang="it-IT" sz="24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0688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03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2413338"/>
            <a:ext cx="896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omic Sans MS" panose="030F0702030302020204" pitchFamily="66" charset="0"/>
              </a:rPr>
              <a:t>La </a:t>
            </a:r>
            <a:r>
              <a:rPr lang="en-US" sz="2400" dirty="0" err="1">
                <a:latin typeface="Comic Sans MS" panose="030F0702030302020204" pitchFamily="66" charset="0"/>
              </a:rPr>
              <a:t>legge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anticorruzione</a:t>
            </a:r>
            <a:r>
              <a:rPr lang="en-US" sz="2400" dirty="0">
                <a:latin typeface="Comic Sans MS" panose="030F0702030302020204" pitchFamily="66" charset="0"/>
              </a:rPr>
              <a:t> n. 190/2012 </a:t>
            </a:r>
            <a:r>
              <a:rPr lang="en-US" sz="2400" dirty="0" err="1" smtClean="0">
                <a:latin typeface="Comic Sans MS" panose="030F0702030302020204" pitchFamily="66" charset="0"/>
              </a:rPr>
              <a:t>prevede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l’adozione</a:t>
            </a:r>
            <a:r>
              <a:rPr lang="en-US" sz="2400" dirty="0">
                <a:latin typeface="Comic Sans MS" panose="030F0702030302020204" pitchFamily="66" charset="0"/>
              </a:rPr>
              <a:t> di un piano </a:t>
            </a:r>
            <a:r>
              <a:rPr lang="en-US" sz="2400" dirty="0" err="1">
                <a:latin typeface="Comic Sans MS" panose="030F0702030302020204" pitchFamily="66" charset="0"/>
              </a:rPr>
              <a:t>nazionale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triennale</a:t>
            </a:r>
            <a:r>
              <a:rPr lang="en-US" sz="2400" dirty="0">
                <a:latin typeface="Comic Sans MS" panose="030F0702030302020204" pitchFamily="66" charset="0"/>
              </a:rPr>
              <a:t> di </a:t>
            </a:r>
            <a:r>
              <a:rPr lang="en-US" sz="2400" dirty="0" err="1">
                <a:latin typeface="Comic Sans MS" panose="030F0702030302020204" pitchFamily="66" charset="0"/>
              </a:rPr>
              <a:t>prevenzione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della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corruzione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pone </a:t>
            </a:r>
            <a:r>
              <a:rPr lang="en-US" sz="2400" dirty="0" err="1">
                <a:latin typeface="Comic Sans MS" panose="030F0702030302020204" pitchFamily="66" charset="0"/>
              </a:rPr>
              <a:t>l’obbligo</a:t>
            </a:r>
            <a:r>
              <a:rPr lang="en-US" sz="2400" dirty="0">
                <a:latin typeface="Comic Sans MS" panose="030F0702030302020204" pitchFamily="66" charset="0"/>
              </a:rPr>
              <a:t> per </a:t>
            </a:r>
            <a:r>
              <a:rPr lang="en-US" sz="2400" dirty="0" err="1">
                <a:latin typeface="Comic Sans MS" panose="030F0702030302020204" pitchFamily="66" charset="0"/>
              </a:rPr>
              <a:t>tutti</a:t>
            </a:r>
            <a:r>
              <a:rPr lang="en-US" sz="2400" dirty="0">
                <a:latin typeface="Comic Sans MS" panose="030F0702030302020204" pitchFamily="66" charset="0"/>
              </a:rPr>
              <a:t> gli </a:t>
            </a:r>
            <a:r>
              <a:rPr lang="en-US" sz="2400" dirty="0" err="1">
                <a:latin typeface="Comic Sans MS" panose="030F0702030302020204" pitchFamily="66" charset="0"/>
              </a:rPr>
              <a:t>organi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amministrativi</a:t>
            </a:r>
            <a:r>
              <a:rPr lang="en-US" sz="2400" dirty="0">
                <a:latin typeface="Comic Sans MS" panose="030F0702030302020204" pitchFamily="66" charset="0"/>
              </a:rPr>
              <a:t> di </a:t>
            </a:r>
            <a:r>
              <a:rPr lang="en-US" sz="2400" dirty="0" err="1">
                <a:latin typeface="Comic Sans MS" panose="030F0702030302020204" pitchFamily="66" charset="0"/>
              </a:rPr>
              <a:t>adottare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piani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d’azione</a:t>
            </a:r>
            <a:r>
              <a:rPr lang="en-US" sz="2400" dirty="0">
                <a:latin typeface="Comic Sans MS" panose="030F0702030302020204" pitchFamily="66" charset="0"/>
              </a:rPr>
              <a:t> (</a:t>
            </a:r>
            <a:r>
              <a:rPr lang="en-US" sz="2400" dirty="0" err="1">
                <a:latin typeface="Comic Sans MS" panose="030F0702030302020204" pitchFamily="66" charset="0"/>
              </a:rPr>
              <a:t>incentrati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sulla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prevenzione</a:t>
            </a:r>
            <a:r>
              <a:rPr lang="en-US" sz="2400" dirty="0" smtClean="0">
                <a:latin typeface="Comic Sans MS" panose="030F0702030302020204" pitchFamily="66" charset="0"/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Tutti</a:t>
            </a:r>
            <a:r>
              <a:rPr lang="en-US" sz="2400" dirty="0">
                <a:latin typeface="Comic Sans MS" panose="030F0702030302020204" pitchFamily="66" charset="0"/>
              </a:rPr>
              <a:t> i </a:t>
            </a:r>
            <a:r>
              <a:rPr lang="en-US" sz="2400" dirty="0" err="1">
                <a:latin typeface="Comic Sans MS" panose="030F0702030302020204" pitchFamily="66" charset="0"/>
              </a:rPr>
              <a:t>piani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d’azione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devono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basarsi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sulla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valutazione</a:t>
            </a:r>
            <a:r>
              <a:rPr lang="en-US" sz="2400" dirty="0">
                <a:latin typeface="Comic Sans MS" panose="030F0702030302020204" pitchFamily="66" charset="0"/>
              </a:rPr>
              <a:t> del </a:t>
            </a:r>
            <a:r>
              <a:rPr lang="en-US" sz="2400" dirty="0" err="1">
                <a:latin typeface="Comic Sans MS" panose="030F0702030302020204" pitchFamily="66" charset="0"/>
              </a:rPr>
              <a:t>rischio</a:t>
            </a:r>
            <a:r>
              <a:rPr lang="en-US" sz="2400" dirty="0">
                <a:latin typeface="Comic Sans MS" panose="030F0702030302020204" pitchFamily="66" charset="0"/>
              </a:rPr>
              <a:t> di </a:t>
            </a:r>
            <a:r>
              <a:rPr lang="en-US" sz="2400" dirty="0" err="1">
                <a:latin typeface="Comic Sans MS" panose="030F0702030302020204" pitchFamily="66" charset="0"/>
              </a:rPr>
              <a:t>corruzione</a:t>
            </a:r>
            <a:r>
              <a:rPr lang="en-US" dirty="0"/>
              <a:t>.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4664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3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smtClean="0"/>
              <a:t>“</a:t>
            </a:r>
            <a:r>
              <a:rPr lang="en-US" sz="2800" dirty="0" smtClean="0">
                <a:latin typeface="Comic Sans MS" panose="030F0702030302020204" pitchFamily="66" charset="0"/>
              </a:rPr>
              <a:t>La </a:t>
            </a:r>
            <a:r>
              <a:rPr lang="en-US" sz="2800" dirty="0" err="1">
                <a:latin typeface="Comic Sans MS" panose="030F0702030302020204" pitchFamily="66" charset="0"/>
              </a:rPr>
              <a:t>corruzione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danneggia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gravemente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l'economia</a:t>
            </a:r>
            <a:r>
              <a:rPr lang="en-US" sz="2800" dirty="0">
                <a:latin typeface="Comic Sans MS" panose="030F0702030302020204" pitchFamily="66" charset="0"/>
              </a:rPr>
              <a:t> e la </a:t>
            </a:r>
            <a:r>
              <a:rPr lang="en-US" sz="2800" dirty="0" err="1">
                <a:latin typeface="Comic Sans MS" panose="030F0702030302020204" pitchFamily="66" charset="0"/>
              </a:rPr>
              <a:t>società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nel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suo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complesso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r>
              <a:rPr lang="en-US" sz="2800" dirty="0" smtClean="0"/>
              <a:t>” 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Comic Sans MS" panose="030F0702030302020204" pitchFamily="66" charset="0"/>
              </a:rPr>
              <a:t>ostacola</a:t>
            </a:r>
            <a:r>
              <a:rPr lang="en-US" sz="2800" dirty="0">
                <a:latin typeface="Comic Sans MS" panose="030F0702030302020204" pitchFamily="66" charset="0"/>
              </a:rPr>
              <a:t> lo </a:t>
            </a:r>
            <a:r>
              <a:rPr lang="en-US" sz="2800" dirty="0" err="1">
                <a:latin typeface="Comic Sans MS" panose="030F0702030302020204" pitchFamily="66" charset="0"/>
              </a:rPr>
              <a:t>sviluppo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economico</a:t>
            </a:r>
            <a:r>
              <a:rPr lang="en-US" sz="2800" dirty="0">
                <a:latin typeface="Comic Sans MS" panose="030F0702030302020204" pitchFamily="66" charset="0"/>
              </a:rPr>
              <a:t>, mina la </a:t>
            </a:r>
            <a:r>
              <a:rPr lang="en-US" sz="2800" dirty="0" err="1">
                <a:latin typeface="Comic Sans MS" panose="030F0702030302020204" pitchFamily="66" charset="0"/>
              </a:rPr>
              <a:t>democrazia</a:t>
            </a:r>
            <a:r>
              <a:rPr lang="en-US" sz="2800" dirty="0">
                <a:latin typeface="Comic Sans MS" panose="030F0702030302020204" pitchFamily="66" charset="0"/>
              </a:rPr>
              <a:t> e </a:t>
            </a:r>
            <a:r>
              <a:rPr lang="en-US" sz="2800" dirty="0" err="1">
                <a:latin typeface="Comic Sans MS" panose="030F0702030302020204" pitchFamily="66" charset="0"/>
              </a:rPr>
              <a:t>lede</a:t>
            </a:r>
            <a:r>
              <a:rPr lang="en-US" sz="2800" dirty="0">
                <a:latin typeface="Comic Sans MS" panose="030F0702030302020204" pitchFamily="66" charset="0"/>
              </a:rPr>
              <a:t> la </a:t>
            </a:r>
            <a:r>
              <a:rPr lang="en-US" sz="2800" dirty="0" err="1">
                <a:latin typeface="Comic Sans MS" panose="030F0702030302020204" pitchFamily="66" charset="0"/>
              </a:rPr>
              <a:t>giustizia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sociale</a:t>
            </a:r>
            <a:r>
              <a:rPr lang="en-US" sz="2800" dirty="0">
                <a:latin typeface="Comic Sans MS" panose="030F0702030302020204" pitchFamily="66" charset="0"/>
              </a:rPr>
              <a:t> e lo </a:t>
            </a:r>
            <a:r>
              <a:rPr lang="en-US" sz="2800" dirty="0" err="1">
                <a:latin typeface="Comic Sans MS" panose="030F0702030302020204" pitchFamily="66" charset="0"/>
              </a:rPr>
              <a:t>Stato</a:t>
            </a:r>
            <a:r>
              <a:rPr lang="en-US" sz="2800" dirty="0">
                <a:latin typeface="Comic Sans MS" panose="030F0702030302020204" pitchFamily="66" charset="0"/>
              </a:rPr>
              <a:t> di </a:t>
            </a:r>
            <a:r>
              <a:rPr lang="en-US" sz="2800" dirty="0" err="1" smtClean="0">
                <a:latin typeface="Comic Sans MS" panose="030F0702030302020204" pitchFamily="66" charset="0"/>
              </a:rPr>
              <a:t>diritto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err="1" smtClean="0">
                <a:latin typeface="Comic Sans MS" panose="030F0702030302020204" pitchFamily="66" charset="0"/>
              </a:rPr>
              <a:t>si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ripercuote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sulla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buona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governance</a:t>
            </a:r>
          </a:p>
          <a:p>
            <a:r>
              <a:rPr lang="en-US" sz="2800" dirty="0" err="1">
                <a:latin typeface="Comic Sans MS" panose="030F0702030302020204" pitchFamily="66" charset="0"/>
              </a:rPr>
              <a:t>sulla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sana</a:t>
            </a:r>
            <a:r>
              <a:rPr lang="en-US" sz="2800" dirty="0">
                <a:latin typeface="Comic Sans MS" panose="030F0702030302020204" pitchFamily="66" charset="0"/>
              </a:rPr>
              <a:t> gestione del </a:t>
            </a:r>
            <a:r>
              <a:rPr lang="en-US" sz="2800" dirty="0" err="1">
                <a:latin typeface="Comic Sans MS" panose="030F0702030302020204" pitchFamily="66" charset="0"/>
              </a:rPr>
              <a:t>denaro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pubblico</a:t>
            </a:r>
            <a:r>
              <a:rPr lang="en-US" sz="2800" dirty="0">
                <a:latin typeface="Comic Sans MS" panose="030F0702030302020204" pitchFamily="66" charset="0"/>
              </a:rPr>
              <a:t> e </a:t>
            </a:r>
            <a:r>
              <a:rPr lang="en-US" sz="2800" dirty="0" err="1">
                <a:latin typeface="Comic Sans MS" panose="030F0702030302020204" pitchFamily="66" charset="0"/>
              </a:rPr>
              <a:t>sulla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competitività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dei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mercati</a:t>
            </a:r>
            <a:endParaRPr lang="it-IT" sz="2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Risultati immagini per corru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4116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5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3645024"/>
            <a:ext cx="8291264" cy="1540768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/>
            <a:r>
              <a:rPr lang="en-US" b="1" dirty="0" smtClean="0"/>
              <a:t>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mina la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fiducia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dei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cittadini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nelle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istituzioni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nei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processi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democratici</a:t>
            </a:r>
            <a:endParaRPr lang="it-IT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443646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7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ogni</a:t>
            </a:r>
            <a:r>
              <a:rPr lang="en-US" dirty="0"/>
              <a:t> due </a:t>
            </a:r>
            <a:r>
              <a:rPr lang="en-US" dirty="0" err="1"/>
              <a:t>anni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 smtClean="0"/>
              <a:t>relazione</a:t>
            </a:r>
            <a:r>
              <a:rPr lang="en-US" dirty="0" smtClean="0"/>
              <a:t> </a:t>
            </a:r>
            <a:r>
              <a:rPr lang="en-US" dirty="0" err="1"/>
              <a:t>dell'UE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lotta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corruzione</a:t>
            </a:r>
            <a:r>
              <a:rPr lang="en-US" dirty="0"/>
              <a:t>, per </a:t>
            </a:r>
            <a:r>
              <a:rPr lang="en-US" dirty="0" err="1"/>
              <a:t>monitorare</a:t>
            </a:r>
            <a:r>
              <a:rPr lang="en-US" dirty="0"/>
              <a:t> e </a:t>
            </a:r>
            <a:r>
              <a:rPr lang="en-US" dirty="0" err="1"/>
              <a:t>valutare</a:t>
            </a:r>
            <a:r>
              <a:rPr lang="en-US" dirty="0"/>
              <a:t> gli </a:t>
            </a:r>
            <a:r>
              <a:rPr lang="en-US" dirty="0" err="1"/>
              <a:t>sforzi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Stati</a:t>
            </a:r>
            <a:r>
              <a:rPr lang="en-US" dirty="0"/>
              <a:t> </a:t>
            </a:r>
            <a:r>
              <a:rPr lang="en-US" dirty="0" err="1"/>
              <a:t>membri</a:t>
            </a:r>
            <a:r>
              <a:rPr lang="en-US" dirty="0"/>
              <a:t> in tale </a:t>
            </a:r>
            <a:r>
              <a:rPr lang="en-US" dirty="0" err="1"/>
              <a:t>settore</a:t>
            </a:r>
            <a:r>
              <a:rPr lang="en-US" dirty="0" smtClean="0"/>
              <a:t>,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 </a:t>
            </a:r>
            <a:r>
              <a:rPr lang="en-US" dirty="0"/>
              <a:t>con </a:t>
            </a:r>
            <a:r>
              <a:rPr lang="en-US" dirty="0" err="1"/>
              <a:t>l'obiettivo</a:t>
            </a:r>
            <a:r>
              <a:rPr lang="en-US" dirty="0"/>
              <a:t> di </a:t>
            </a:r>
            <a:r>
              <a:rPr lang="en-US" dirty="0" err="1"/>
              <a:t>promuovere</a:t>
            </a:r>
            <a:r>
              <a:rPr lang="en-US" dirty="0"/>
              <a:t> un </a:t>
            </a:r>
            <a:r>
              <a:rPr lang="en-US" dirty="0" err="1"/>
              <a:t>maggiore</a:t>
            </a:r>
            <a:r>
              <a:rPr lang="en-US" dirty="0"/>
              <a:t> </a:t>
            </a:r>
            <a:r>
              <a:rPr lang="en-US" dirty="0" err="1"/>
              <a:t>impegno</a:t>
            </a:r>
            <a:r>
              <a:rPr lang="en-US" dirty="0"/>
              <a:t> politico ad </a:t>
            </a:r>
            <a:r>
              <a:rPr lang="en-US" dirty="0" err="1"/>
              <a:t>affrontare</a:t>
            </a:r>
            <a:r>
              <a:rPr lang="en-US" dirty="0"/>
              <a:t> </a:t>
            </a:r>
            <a:r>
              <a:rPr lang="en-US" dirty="0" err="1"/>
              <a:t>efficacemente</a:t>
            </a:r>
            <a:r>
              <a:rPr lang="en-US" dirty="0"/>
              <a:t> il </a:t>
            </a:r>
            <a:r>
              <a:rPr lang="en-US" dirty="0" err="1"/>
              <a:t>fenomeno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corruzione</a:t>
            </a:r>
            <a:r>
              <a:rPr lang="en-US" dirty="0"/>
              <a:t>. 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172993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87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348880"/>
            <a:ext cx="8280920" cy="3805883"/>
          </a:xfrm>
        </p:spPr>
        <p:txBody>
          <a:bodyPr/>
          <a:lstStyle/>
          <a:p>
            <a:r>
              <a:rPr lang="en-US" b="1" dirty="0"/>
              <a:t>A </a:t>
            </a:r>
            <a:r>
              <a:rPr lang="en-US" b="1" dirty="0" err="1"/>
              <a:t>livello</a:t>
            </a:r>
            <a:r>
              <a:rPr lang="en-US" b="1" dirty="0"/>
              <a:t> </a:t>
            </a:r>
            <a:r>
              <a:rPr lang="en-US" b="1" dirty="0" err="1"/>
              <a:t>europeo</a:t>
            </a:r>
            <a:r>
              <a:rPr lang="en-US" b="1" dirty="0"/>
              <a:t>, </a:t>
            </a:r>
            <a:r>
              <a:rPr lang="en-US" b="1" dirty="0" err="1"/>
              <a:t>tre</a:t>
            </a:r>
            <a:r>
              <a:rPr lang="en-US" b="1" dirty="0"/>
              <a:t> </a:t>
            </a:r>
            <a:r>
              <a:rPr lang="en-US" b="1" dirty="0" err="1"/>
              <a:t>quarti</a:t>
            </a:r>
            <a:r>
              <a:rPr lang="en-US" b="1" dirty="0"/>
              <a:t> </a:t>
            </a:r>
            <a:r>
              <a:rPr lang="en-US" b="1" dirty="0" err="1"/>
              <a:t>degli</a:t>
            </a:r>
            <a:r>
              <a:rPr lang="en-US" b="1" dirty="0"/>
              <a:t> </a:t>
            </a:r>
            <a:r>
              <a:rPr lang="en-US" b="1" dirty="0" err="1"/>
              <a:t>intervistati</a:t>
            </a:r>
            <a:r>
              <a:rPr lang="en-US" b="1" dirty="0"/>
              <a:t> (76%) </a:t>
            </a:r>
            <a:r>
              <a:rPr lang="en-US" b="1" dirty="0" err="1"/>
              <a:t>ritengono</a:t>
            </a:r>
            <a:r>
              <a:rPr lang="en-US" b="1" dirty="0"/>
              <a:t> </a:t>
            </a:r>
            <a:r>
              <a:rPr lang="en-US" b="1" dirty="0" err="1"/>
              <a:t>che</a:t>
            </a:r>
            <a:r>
              <a:rPr lang="en-US" b="1" dirty="0"/>
              <a:t> la </a:t>
            </a:r>
            <a:r>
              <a:rPr lang="en-US" b="1" dirty="0" err="1"/>
              <a:t>corruzione</a:t>
            </a:r>
            <a:r>
              <a:rPr lang="en-US" b="1" dirty="0"/>
              <a:t> </a:t>
            </a:r>
            <a:r>
              <a:rPr lang="en-US" b="1" dirty="0" err="1"/>
              <a:t>sia</a:t>
            </a:r>
            <a:r>
              <a:rPr lang="en-US" b="1" dirty="0"/>
              <a:t> </a:t>
            </a:r>
            <a:r>
              <a:rPr lang="en-US" b="1" dirty="0" err="1"/>
              <a:t>diffusa</a:t>
            </a:r>
            <a:r>
              <a:rPr lang="en-US" b="1" dirty="0"/>
              <a:t> </a:t>
            </a:r>
            <a:r>
              <a:rPr lang="en-US" b="1" dirty="0" err="1"/>
              <a:t>nel</a:t>
            </a:r>
            <a:r>
              <a:rPr lang="en-US" b="1" dirty="0"/>
              <a:t> </a:t>
            </a:r>
            <a:r>
              <a:rPr lang="en-US" b="1" dirty="0" err="1"/>
              <a:t>proprio</a:t>
            </a:r>
            <a:r>
              <a:rPr lang="en-US" b="1" dirty="0"/>
              <a:t> </a:t>
            </a:r>
            <a:r>
              <a:rPr lang="en-US" b="1" dirty="0" err="1"/>
              <a:t>paese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dirty="0" smtClean="0"/>
              <a:t>I </a:t>
            </a:r>
            <a:r>
              <a:rPr lang="en-US" dirty="0" err="1"/>
              <a:t>paesi</a:t>
            </a:r>
            <a:r>
              <a:rPr lang="en-US" dirty="0"/>
              <a:t> in cui gli </a:t>
            </a:r>
            <a:r>
              <a:rPr lang="en-US" dirty="0" err="1"/>
              <a:t>intervistati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propensi</a:t>
            </a:r>
            <a:r>
              <a:rPr lang="en-US" dirty="0"/>
              <a:t> a </a:t>
            </a:r>
            <a:r>
              <a:rPr lang="en-US" dirty="0" err="1"/>
              <a:t>considerare</a:t>
            </a:r>
            <a:r>
              <a:rPr lang="en-US" dirty="0"/>
              <a:t> la </a:t>
            </a:r>
            <a:r>
              <a:rPr lang="en-US" dirty="0" err="1"/>
              <a:t>corruzione</a:t>
            </a:r>
            <a:r>
              <a:rPr lang="en-US" dirty="0"/>
              <a:t> un </a:t>
            </a:r>
            <a:r>
              <a:rPr lang="en-US" dirty="0" err="1"/>
              <a:t>fenomeno</a:t>
            </a:r>
            <a:r>
              <a:rPr lang="en-US" dirty="0"/>
              <a:t> </a:t>
            </a:r>
            <a:r>
              <a:rPr lang="en-US" dirty="0" err="1"/>
              <a:t>diffuso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la </a:t>
            </a:r>
            <a:r>
              <a:rPr lang="en-US" dirty="0" err="1">
                <a:solidFill>
                  <a:srgbClr val="FF0000"/>
                </a:solidFill>
              </a:rPr>
              <a:t>Grecia</a:t>
            </a:r>
            <a:r>
              <a:rPr lang="en-US" dirty="0">
                <a:solidFill>
                  <a:srgbClr val="FF0000"/>
                </a:solidFill>
              </a:rPr>
              <a:t> (99%), </a:t>
            </a:r>
            <a:r>
              <a:rPr lang="en-US" b="1" dirty="0" err="1">
                <a:solidFill>
                  <a:schemeClr val="accent1"/>
                </a:solidFill>
              </a:rPr>
              <a:t>l'Italia</a:t>
            </a:r>
            <a:r>
              <a:rPr lang="en-US" b="1" dirty="0">
                <a:solidFill>
                  <a:schemeClr val="accent1"/>
                </a:solidFill>
              </a:rPr>
              <a:t> (97%), </a:t>
            </a:r>
            <a:r>
              <a:rPr lang="en-US" dirty="0"/>
              <a:t>la </a:t>
            </a:r>
            <a:r>
              <a:rPr lang="en-US" dirty="0" err="1"/>
              <a:t>Lituania</a:t>
            </a:r>
            <a:r>
              <a:rPr lang="en-US" dirty="0"/>
              <a:t>, la </a:t>
            </a:r>
            <a:r>
              <a:rPr lang="en-US" dirty="0" err="1"/>
              <a:t>Spagna</a:t>
            </a:r>
            <a:r>
              <a:rPr lang="en-US" dirty="0"/>
              <a:t> e la </a:t>
            </a:r>
            <a:r>
              <a:rPr lang="en-US" dirty="0" err="1"/>
              <a:t>Repubblica</a:t>
            </a:r>
            <a:r>
              <a:rPr lang="en-US" dirty="0"/>
              <a:t> ceca (95% </a:t>
            </a:r>
            <a:r>
              <a:rPr lang="en-US" dirty="0" err="1"/>
              <a:t>ciascuna</a:t>
            </a:r>
            <a:r>
              <a:rPr lang="en-US" dirty="0"/>
              <a:t>). 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0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030114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r>
              <a:rPr lang="en-US" b="1" dirty="0" smtClean="0">
                <a:latin typeface="Comic Sans MS" panose="030F0702030302020204" pitchFamily="66" charset="0"/>
              </a:rPr>
              <a:t>Circa </a:t>
            </a:r>
            <a:r>
              <a:rPr lang="en-US" b="1" dirty="0" err="1">
                <a:latin typeface="Comic Sans MS" panose="030F0702030302020204" pitchFamily="66" charset="0"/>
              </a:rPr>
              <a:t>tre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quarti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degli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europei</a:t>
            </a:r>
            <a:r>
              <a:rPr lang="en-US" b="1" dirty="0">
                <a:latin typeface="Comic Sans MS" panose="030F0702030302020204" pitchFamily="66" charset="0"/>
              </a:rPr>
              <a:t> (73%) </a:t>
            </a:r>
            <a:r>
              <a:rPr lang="en-US" b="1" dirty="0" err="1">
                <a:latin typeface="Comic Sans MS" panose="030F0702030302020204" pitchFamily="66" charset="0"/>
              </a:rPr>
              <a:t>ritiene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che</a:t>
            </a:r>
            <a:r>
              <a:rPr lang="en-US" b="1" dirty="0">
                <a:latin typeface="Comic Sans MS" panose="030F0702030302020204" pitchFamily="66" charset="0"/>
              </a:rPr>
              <a:t> la </a:t>
            </a:r>
            <a:r>
              <a:rPr lang="en-US" b="1" dirty="0" err="1">
                <a:latin typeface="Comic Sans MS" panose="030F0702030302020204" pitchFamily="66" charset="0"/>
              </a:rPr>
              <a:t>corruzione</a:t>
            </a:r>
            <a:r>
              <a:rPr lang="en-US" b="1" dirty="0">
                <a:latin typeface="Comic Sans MS" panose="030F0702030302020204" pitchFamily="66" charset="0"/>
              </a:rPr>
              <a:t> e le </a:t>
            </a:r>
            <a:r>
              <a:rPr lang="en-US" b="1" dirty="0" err="1">
                <a:latin typeface="Comic Sans MS" panose="030F0702030302020204" pitchFamily="66" charset="0"/>
              </a:rPr>
              <a:t>raccomandazioni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siano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spesso</a:t>
            </a:r>
            <a:r>
              <a:rPr lang="en-US" b="1" dirty="0">
                <a:latin typeface="Comic Sans MS" panose="030F0702030302020204" pitchFamily="66" charset="0"/>
              </a:rPr>
              <a:t> il </a:t>
            </a:r>
            <a:r>
              <a:rPr lang="en-US" b="1" dirty="0" err="1">
                <a:latin typeface="Comic Sans MS" panose="030F0702030302020204" pitchFamily="66" charset="0"/>
              </a:rPr>
              <a:t>modo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più</a:t>
            </a:r>
            <a:r>
              <a:rPr lang="en-US" b="1" dirty="0">
                <a:latin typeface="Comic Sans MS" panose="030F0702030302020204" pitchFamily="66" charset="0"/>
              </a:rPr>
              <a:t> facile per </a:t>
            </a:r>
            <a:r>
              <a:rPr lang="en-US" b="1" dirty="0" err="1">
                <a:latin typeface="Comic Sans MS" panose="030F0702030302020204" pitchFamily="66" charset="0"/>
              </a:rPr>
              <a:t>accedere</a:t>
            </a:r>
            <a:r>
              <a:rPr lang="en-US" b="1" dirty="0"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latin typeface="Comic Sans MS" panose="030F0702030302020204" pitchFamily="66" charset="0"/>
              </a:rPr>
              <a:t>determinati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servizi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pubblici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nel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proprio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paese</a:t>
            </a:r>
            <a:r>
              <a:rPr lang="en-US" b="1" dirty="0">
                <a:latin typeface="Comic Sans MS" panose="030F0702030302020204" pitchFamily="66" charset="0"/>
              </a:rPr>
              <a:t>. </a:t>
            </a:r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183103"/>
            <a:ext cx="1728192" cy="152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2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441848"/>
              </p:ext>
            </p:extLst>
          </p:nvPr>
        </p:nvGraphicFramePr>
        <p:xfrm>
          <a:off x="539552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864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2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17126" y="1340768"/>
            <a:ext cx="7426874" cy="345638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800" dirty="0" err="1">
                <a:latin typeface="Comic Sans MS" panose="030F0702030302020204" pitchFamily="66" charset="0"/>
              </a:rPr>
              <a:t>Negli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ultimi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vent’anni</a:t>
            </a:r>
            <a:r>
              <a:rPr lang="en-US" sz="2800" dirty="0">
                <a:latin typeface="Comic Sans MS" panose="030F0702030302020204" pitchFamily="66" charset="0"/>
              </a:rPr>
              <a:t> la </a:t>
            </a:r>
            <a:r>
              <a:rPr lang="en-US" sz="2800" dirty="0" err="1">
                <a:latin typeface="Comic Sans MS" panose="030F0702030302020204" pitchFamily="66" charset="0"/>
              </a:rPr>
              <a:t>strategia</a:t>
            </a:r>
            <a:r>
              <a:rPr lang="en-US" sz="2800" dirty="0">
                <a:latin typeface="Comic Sans MS" panose="030F0702030302020204" pitchFamily="66" charset="0"/>
              </a:rPr>
              <a:t> di </a:t>
            </a:r>
            <a:r>
              <a:rPr lang="en-US" sz="2800" dirty="0" err="1">
                <a:latin typeface="Comic Sans MS" panose="030F0702030302020204" pitchFamily="66" charset="0"/>
              </a:rPr>
              <a:t>lotta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alla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corruzione</a:t>
            </a:r>
            <a:r>
              <a:rPr lang="en-US" sz="2800" dirty="0">
                <a:latin typeface="Comic Sans MS" panose="030F0702030302020204" pitchFamily="66" charset="0"/>
              </a:rPr>
              <a:t> in Italia ha </a:t>
            </a:r>
            <a:r>
              <a:rPr lang="en-US" sz="2800" dirty="0" err="1">
                <a:latin typeface="Comic Sans MS" panose="030F0702030302020204" pitchFamily="66" charset="0"/>
              </a:rPr>
              <a:t>fatto</a:t>
            </a:r>
            <a:r>
              <a:rPr lang="en-US" sz="2800" dirty="0">
                <a:latin typeface="Comic Sans MS" panose="030F0702030302020204" pitchFamily="66" charset="0"/>
              </a:rPr>
              <a:t> leva   in   </a:t>
            </a:r>
            <a:r>
              <a:rPr lang="en-US" sz="2800" dirty="0" err="1">
                <a:latin typeface="Comic Sans MS" panose="030F0702030302020204" pitchFamily="66" charset="0"/>
              </a:rPr>
              <a:t>buona</a:t>
            </a:r>
            <a:r>
              <a:rPr lang="en-US" sz="2800" dirty="0">
                <a:latin typeface="Comic Sans MS" panose="030F0702030302020204" pitchFamily="66" charset="0"/>
              </a:rPr>
              <a:t>   parte   </a:t>
            </a:r>
            <a:r>
              <a:rPr lang="en-US" sz="2800" dirty="0" err="1">
                <a:latin typeface="Comic Sans MS" panose="030F0702030302020204" pitchFamily="66" charset="0"/>
              </a:rPr>
              <a:t>sull’aspetto</a:t>
            </a:r>
            <a:r>
              <a:rPr lang="en-US" sz="2800" dirty="0">
                <a:latin typeface="Comic Sans MS" panose="030F0702030302020204" pitchFamily="66" charset="0"/>
              </a:rPr>
              <a:t>   </a:t>
            </a:r>
            <a:r>
              <a:rPr lang="en-US" sz="2800" b="1" dirty="0" err="1">
                <a:latin typeface="Comic Sans MS" panose="030F0702030302020204" pitchFamily="66" charset="0"/>
              </a:rPr>
              <a:t>repressivo</a:t>
            </a:r>
            <a:r>
              <a:rPr lang="en-US" sz="2800" b="1" dirty="0">
                <a:latin typeface="Comic Sans MS" panose="030F0702030302020204" pitchFamily="66" charset="0"/>
              </a:rPr>
              <a:t>.  </a:t>
            </a:r>
            <a:endParaRPr lang="en-US" sz="2800" b="1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en-US" sz="28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La   </a:t>
            </a:r>
            <a:r>
              <a:rPr lang="en-US" sz="2800" dirty="0" err="1">
                <a:latin typeface="Comic Sans MS" panose="030F0702030302020204" pitchFamily="66" charset="0"/>
              </a:rPr>
              <a:t>nuova</a:t>
            </a:r>
            <a:r>
              <a:rPr lang="en-US" sz="2800" dirty="0">
                <a:latin typeface="Comic Sans MS" panose="030F0702030302020204" pitchFamily="66" charset="0"/>
              </a:rPr>
              <a:t>   </a:t>
            </a:r>
            <a:r>
              <a:rPr lang="en-US" sz="2800" dirty="0" err="1">
                <a:latin typeface="Comic Sans MS" panose="030F0702030302020204" pitchFamily="66" charset="0"/>
              </a:rPr>
              <a:t>legge</a:t>
            </a:r>
            <a:r>
              <a:rPr lang="en-US" sz="2800" dirty="0">
                <a:latin typeface="Comic Sans MS" panose="030F0702030302020204" pitchFamily="66" charset="0"/>
              </a:rPr>
              <a:t>   </a:t>
            </a:r>
            <a:r>
              <a:rPr lang="en-US" sz="2800" dirty="0" err="1">
                <a:latin typeface="Comic Sans MS" panose="030F0702030302020204" pitchFamily="66" charset="0"/>
              </a:rPr>
              <a:t>anticorruzione</a:t>
            </a:r>
            <a:r>
              <a:rPr lang="en-US" sz="2800" dirty="0">
                <a:latin typeface="Comic Sans MS" panose="030F0702030302020204" pitchFamily="66" charset="0"/>
              </a:rPr>
              <a:t>,     </a:t>
            </a:r>
            <a:r>
              <a:rPr lang="en-US" sz="2800" dirty="0" err="1">
                <a:latin typeface="Comic Sans MS" panose="030F0702030302020204" pitchFamily="66" charset="0"/>
              </a:rPr>
              <a:t>adottata</a:t>
            </a:r>
            <a:r>
              <a:rPr lang="en-US" sz="2800" dirty="0">
                <a:latin typeface="Comic Sans MS" panose="030F0702030302020204" pitchFamily="66" charset="0"/>
              </a:rPr>
              <a:t> il 6 </a:t>
            </a:r>
            <a:r>
              <a:rPr lang="en-US" sz="2800" dirty="0" err="1">
                <a:latin typeface="Comic Sans MS" panose="030F0702030302020204" pitchFamily="66" charset="0"/>
              </a:rPr>
              <a:t>novembre</a:t>
            </a:r>
            <a:r>
              <a:rPr lang="en-US" sz="2800" dirty="0">
                <a:latin typeface="Comic Sans MS" panose="030F0702030302020204" pitchFamily="66" charset="0"/>
              </a:rPr>
              <a:t> 2012, ha </a:t>
            </a:r>
            <a:r>
              <a:rPr lang="en-US" sz="2800" dirty="0" err="1">
                <a:latin typeface="Comic Sans MS" panose="030F0702030302020204" pitchFamily="66" charset="0"/>
              </a:rPr>
              <a:t>riequilibrato</a:t>
            </a:r>
            <a:r>
              <a:rPr lang="en-US" sz="2800" dirty="0">
                <a:latin typeface="Comic Sans MS" panose="030F0702030302020204" pitchFamily="66" charset="0"/>
              </a:rPr>
              <a:t> la </a:t>
            </a:r>
            <a:r>
              <a:rPr lang="en-US" sz="2800" dirty="0" err="1">
                <a:latin typeface="Comic Sans MS" panose="030F0702030302020204" pitchFamily="66" charset="0"/>
              </a:rPr>
              <a:t>strategia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rafforzandone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l’aspetto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atin typeface="Comic Sans MS" panose="030F0702030302020204" pitchFamily="66" charset="0"/>
              </a:rPr>
              <a:t>preventivo</a:t>
            </a:r>
            <a:r>
              <a:rPr lang="en-US" sz="2800" dirty="0">
                <a:latin typeface="Comic Sans MS" panose="030F0702030302020204" pitchFamily="66" charset="0"/>
              </a:rPr>
              <a:t> e </a:t>
            </a:r>
            <a:r>
              <a:rPr lang="en-US" sz="2800" dirty="0" err="1">
                <a:latin typeface="Comic Sans MS" panose="030F0702030302020204" pitchFamily="66" charset="0"/>
              </a:rPr>
              <a:t>potenziando</a:t>
            </a:r>
            <a:r>
              <a:rPr lang="en-US" sz="2800" dirty="0">
                <a:latin typeface="Comic Sans MS" panose="030F0702030302020204" pitchFamily="66" charset="0"/>
              </a:rPr>
              <a:t> la </a:t>
            </a:r>
            <a:r>
              <a:rPr lang="en-US" sz="2800" dirty="0" err="1">
                <a:latin typeface="Comic Sans MS" panose="030F0702030302020204" pitchFamily="66" charset="0"/>
              </a:rPr>
              <a:t>responsabilità</a:t>
            </a:r>
            <a:r>
              <a:rPr lang="en-US" sz="2800" dirty="0">
                <a:latin typeface="Comic Sans MS" panose="030F0702030302020204" pitchFamily="66" charset="0"/>
              </a:rPr>
              <a:t> (</a:t>
            </a:r>
            <a:r>
              <a:rPr lang="en-US" sz="2800" i="1" dirty="0">
                <a:latin typeface="Comic Sans MS" panose="030F0702030302020204" pitchFamily="66" charset="0"/>
              </a:rPr>
              <a:t>accountability</a:t>
            </a:r>
            <a:r>
              <a:rPr lang="en-US" sz="2800" dirty="0">
                <a:latin typeface="Comic Sans MS" panose="030F0702030302020204" pitchFamily="66" charset="0"/>
              </a:rPr>
              <a:t>) </a:t>
            </a:r>
            <a:r>
              <a:rPr lang="en-US" sz="2800" dirty="0" err="1">
                <a:latin typeface="Comic Sans MS" panose="030F0702030302020204" pitchFamily="66" charset="0"/>
              </a:rPr>
              <a:t>dei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pubblici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ufficiali</a:t>
            </a:r>
            <a:endParaRPr lang="it-IT" sz="2800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885669"/>
            <a:ext cx="4286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25" y="43345"/>
            <a:ext cx="1512168" cy="187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6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891</Words>
  <Application>Microsoft Office PowerPoint</Application>
  <PresentationFormat>Presentazione su schermo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Presentazione standard di PowerPoint</vt:lpstr>
      <vt:lpstr>COMMISSIONE EUROPEA  Bruxelles, 3.2.2014 COM(2014) 38 </vt:lpstr>
      <vt:lpstr>“La corruzione danneggia gravemente l'economia e la società nel suo complesso.” </vt:lpstr>
      <vt:lpstr>Presentazione standard di PowerPoint</vt:lpstr>
      <vt:lpstr>ogni due anni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MIUR</dc:creator>
  <cp:lastModifiedBy>MIUR</cp:lastModifiedBy>
  <cp:revision>15</cp:revision>
  <dcterms:created xsi:type="dcterms:W3CDTF">2016-09-15T10:24:37Z</dcterms:created>
  <dcterms:modified xsi:type="dcterms:W3CDTF">2016-09-15T17:14:19Z</dcterms:modified>
</cp:coreProperties>
</file>